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1"/>
  </p:notesMasterIdLst>
  <p:handoutMasterIdLst>
    <p:handoutMasterId r:id="rId22"/>
  </p:handoutMasterIdLst>
  <p:sldIdLst>
    <p:sldId id="256" r:id="rId2"/>
    <p:sldId id="276" r:id="rId3"/>
    <p:sldId id="268" r:id="rId4"/>
    <p:sldId id="261" r:id="rId5"/>
    <p:sldId id="260" r:id="rId6"/>
    <p:sldId id="266" r:id="rId7"/>
    <p:sldId id="278" r:id="rId8"/>
    <p:sldId id="267" r:id="rId9"/>
    <p:sldId id="269" r:id="rId10"/>
    <p:sldId id="270" r:id="rId11"/>
    <p:sldId id="280" r:id="rId12"/>
    <p:sldId id="271" r:id="rId13"/>
    <p:sldId id="272" r:id="rId14"/>
    <p:sldId id="273" r:id="rId15"/>
    <p:sldId id="274" r:id="rId16"/>
    <p:sldId id="275" r:id="rId17"/>
    <p:sldId id="277" r:id="rId18"/>
    <p:sldId id="279" r:id="rId19"/>
    <p:sldId id="258" r:id="rId20"/>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2787"/>
    <p:restoredTop sz="96025" autoAdjust="0"/>
  </p:normalViewPr>
  <p:slideViewPr>
    <p:cSldViewPr>
      <p:cViewPr varScale="1">
        <p:scale>
          <a:sx n="80" d="100"/>
          <a:sy n="80" d="100"/>
        </p:scale>
        <p:origin x="-60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7065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7066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7066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9BF0B18-625B-4C69-8F58-150C27C83AC3}" type="slidenum">
              <a:rPr lang="en-GB"/>
              <a:pPr>
                <a:defRPr/>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34819"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28676" name="Rectangle 1028"/>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4821"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34822"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34823"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DC57879-E297-43B3-8CB8-F8B8FF5DC9A5}"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31"/>
          <p:cNvSpPr>
            <a:spLocks noGrp="1" noChangeArrowheads="1"/>
          </p:cNvSpPr>
          <p:nvPr>
            <p:ph type="sldNum" sz="quarter" idx="5"/>
          </p:nvPr>
        </p:nvSpPr>
        <p:spPr>
          <a:noFill/>
        </p:spPr>
        <p:txBody>
          <a:bodyPr/>
          <a:lstStyle/>
          <a:p>
            <a:fld id="{06CEA34B-6D9E-4C02-9B4C-7A47159A8CAC}" type="slidenum">
              <a:rPr lang="en-GB" smtClean="0"/>
              <a:pPr/>
              <a:t>1</a:t>
            </a:fld>
            <a:endParaRPr lang="en-GB" smtClean="0"/>
          </a:p>
        </p:txBody>
      </p:sp>
      <p:sp>
        <p:nvSpPr>
          <p:cNvPr id="29699" name="Rectangle 2"/>
          <p:cNvSpPr>
            <a:spLocks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r>
              <a:rPr lang="en-GB" smtClean="0"/>
              <a:t>We hope to show satellites from a small selection to show different modes and types available.</a:t>
            </a:r>
          </a:p>
          <a:p>
            <a:r>
              <a:rPr lang="en-GB" smtClean="0"/>
              <a:t>How they work.</a:t>
            </a:r>
          </a:p>
          <a:p>
            <a:r>
              <a:rPr lang="en-GB" smtClean="0"/>
              <a:t>Demo and gear needed to work the different Sats.</a:t>
            </a:r>
          </a:p>
          <a:p>
            <a:r>
              <a:rPr lang="en-GB" smtClean="0"/>
              <a:t>Next go to AMSAT NA web site info</a:t>
            </a:r>
          </a:p>
          <a:p>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031"/>
          <p:cNvSpPr>
            <a:spLocks noGrp="1" noChangeArrowheads="1"/>
          </p:cNvSpPr>
          <p:nvPr>
            <p:ph type="sldNum" sz="quarter" idx="5"/>
          </p:nvPr>
        </p:nvSpPr>
        <p:spPr>
          <a:noFill/>
        </p:spPr>
        <p:txBody>
          <a:bodyPr/>
          <a:lstStyle/>
          <a:p>
            <a:fld id="{32BCCEA8-31FF-4AF9-A8F0-B6D5522E8EF3}" type="slidenum">
              <a:rPr lang="en-GB" smtClean="0"/>
              <a:pPr/>
              <a:t>10</a:t>
            </a:fld>
            <a:endParaRPr lang="en-GB" smtClean="0"/>
          </a:p>
        </p:txBody>
      </p:sp>
      <p:sp>
        <p:nvSpPr>
          <p:cNvPr id="36867" name="Rectangle 2"/>
          <p:cNvSpPr>
            <a:spLocks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r>
              <a:rPr lang="en-GB" dirty="0" smtClean="0"/>
              <a:t>Many examples explain Doppler shift </a:t>
            </a:r>
            <a:r>
              <a:rPr lang="en-GB" dirty="0" smtClean="0"/>
              <a:t>depends</a:t>
            </a:r>
            <a:r>
              <a:rPr lang="en-GB" baseline="0" dirty="0" smtClean="0"/>
              <a:t> how you view from SAT or user&gt;</a:t>
            </a:r>
            <a:endParaRPr lang="en-GB" dirty="0" smtClean="0"/>
          </a:p>
          <a:p>
            <a:r>
              <a:rPr lang="en-GB" dirty="0" smtClean="0"/>
              <a:t>Approaching train whistle sounds higher in pitch than moving away from the observer.</a:t>
            </a:r>
          </a:p>
          <a:p>
            <a:r>
              <a:rPr lang="en-GB" dirty="0" smtClean="0"/>
              <a:t>ISS or any Sat </a:t>
            </a:r>
          </a:p>
          <a:p>
            <a:r>
              <a:rPr lang="en-GB" dirty="0" smtClean="0"/>
              <a:t>Don’t trust all you find on internet this was from a website explaining Doppler shift (wrongly)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VO52</a:t>
            </a:r>
            <a:r>
              <a:rPr lang="en-GB" baseline="0" dirty="0" smtClean="0"/>
              <a:t> Voice contacts by g4vss</a:t>
            </a:r>
            <a:endParaRPr lang="en-GB" dirty="0"/>
          </a:p>
        </p:txBody>
      </p:sp>
      <p:sp>
        <p:nvSpPr>
          <p:cNvPr id="4" name="Slide Number Placeholder 3"/>
          <p:cNvSpPr>
            <a:spLocks noGrp="1"/>
          </p:cNvSpPr>
          <p:nvPr>
            <p:ph type="sldNum" sz="quarter" idx="10"/>
          </p:nvPr>
        </p:nvSpPr>
        <p:spPr/>
        <p:txBody>
          <a:bodyPr/>
          <a:lstStyle/>
          <a:p>
            <a:pPr>
              <a:defRPr/>
            </a:pPr>
            <a:fld id="{9DC57879-E297-43B3-8CB8-F8B8FF5DC9A5}" type="slidenum">
              <a:rPr lang="en-GB" smtClean="0"/>
              <a:pPr>
                <a:defRPr/>
              </a:pPr>
              <a:t>12</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031"/>
          <p:cNvSpPr>
            <a:spLocks noGrp="1" noChangeArrowheads="1"/>
          </p:cNvSpPr>
          <p:nvPr>
            <p:ph type="sldNum" sz="quarter" idx="5"/>
          </p:nvPr>
        </p:nvSpPr>
        <p:spPr>
          <a:noFill/>
        </p:spPr>
        <p:txBody>
          <a:bodyPr/>
          <a:lstStyle/>
          <a:p>
            <a:fld id="{5B75C3C6-DADE-408A-9F8F-476E116FE362}" type="slidenum">
              <a:rPr lang="en-GB" smtClean="0"/>
              <a:pPr/>
              <a:t>13</a:t>
            </a:fld>
            <a:endParaRPr lang="en-GB" smtClean="0"/>
          </a:p>
        </p:txBody>
      </p:sp>
      <p:sp>
        <p:nvSpPr>
          <p:cNvPr id="37891" name="Rectangle 2"/>
          <p:cNvSpPr>
            <a:spLocks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r>
              <a:rPr lang="en-GB" smtClean="0"/>
              <a:t>A quick succession of contacts with     HB9DSU   ON5NY   PH7AT on Hamsat VO52</a:t>
            </a:r>
          </a:p>
          <a:p>
            <a:r>
              <a:rPr lang="en-GB" smtClean="0"/>
              <a:t>Each contact consists of locator square report and some personel info if time permits like name qth</a:t>
            </a:r>
          </a:p>
          <a:p>
            <a:r>
              <a:rPr lang="en-GB" smtClean="0"/>
              <a:t>LEO sats travel fast so each pass even overhead are swift 10 -11 mins</a:t>
            </a:r>
          </a:p>
          <a:p>
            <a:r>
              <a:rPr lang="en-GB" smtClean="0"/>
              <a:t>High orbiting sats give longer passes but higher gain antennas are needed </a:t>
            </a:r>
          </a:p>
          <a:p>
            <a:endParaRPr lang="en-GB" smtClean="0"/>
          </a:p>
          <a:p>
            <a:endParaRPr lang="en-GB"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31"/>
          <p:cNvSpPr>
            <a:spLocks noGrp="1" noChangeArrowheads="1"/>
          </p:cNvSpPr>
          <p:nvPr>
            <p:ph type="sldNum" sz="quarter" idx="5"/>
          </p:nvPr>
        </p:nvSpPr>
        <p:spPr>
          <a:noFill/>
        </p:spPr>
        <p:txBody>
          <a:bodyPr/>
          <a:lstStyle/>
          <a:p>
            <a:fld id="{06E69C01-58A1-44B9-BDBA-A4870F377A2D}" type="slidenum">
              <a:rPr lang="en-GB" smtClean="0"/>
              <a:pPr/>
              <a:t>14</a:t>
            </a:fld>
            <a:endParaRPr lang="en-GB" smtClean="0"/>
          </a:p>
        </p:txBody>
      </p:sp>
      <p:sp>
        <p:nvSpPr>
          <p:cNvPr id="38915" name="Rectangle 2"/>
          <p:cNvSpPr>
            <a:spLocks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r>
              <a:rPr lang="en-GB" smtClean="0"/>
              <a:t>Nova tracking program with rotator control</a:t>
            </a:r>
          </a:p>
          <a:p>
            <a:r>
              <a:rPr lang="en-GB" smtClean="0"/>
              <a:t>Sat PC 32 rotator doppler rig control</a:t>
            </a:r>
          </a:p>
          <a:p>
            <a:r>
              <a:rPr lang="en-GB" smtClean="0"/>
              <a:t>Wisp for digi stats rig and tnc control up load down load files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031"/>
          <p:cNvSpPr>
            <a:spLocks noGrp="1" noChangeArrowheads="1"/>
          </p:cNvSpPr>
          <p:nvPr>
            <p:ph type="sldNum" sz="quarter" idx="5"/>
          </p:nvPr>
        </p:nvSpPr>
        <p:spPr>
          <a:noFill/>
        </p:spPr>
        <p:txBody>
          <a:bodyPr/>
          <a:lstStyle/>
          <a:p>
            <a:fld id="{79E1261E-8D93-4EB2-BAEA-13B983CA793A}" type="slidenum">
              <a:rPr lang="en-GB" smtClean="0"/>
              <a:pPr/>
              <a:t>15</a:t>
            </a:fld>
            <a:endParaRPr lang="en-GB" smtClean="0"/>
          </a:p>
        </p:txBody>
      </p:sp>
      <p:sp>
        <p:nvSpPr>
          <p:cNvPr id="39939" name="Rectangle 2"/>
          <p:cNvSpPr>
            <a:spLocks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r>
              <a:rPr lang="en-GB" smtClean="0"/>
              <a:t>Current radios multi sat equiped are  910 the 910x has 23cms built in as dose the ts2000 the 736 is an older yasue radio now superseeded by the 920</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031"/>
          <p:cNvSpPr>
            <a:spLocks noGrp="1" noChangeArrowheads="1"/>
          </p:cNvSpPr>
          <p:nvPr>
            <p:ph type="sldNum" sz="quarter" idx="5"/>
          </p:nvPr>
        </p:nvSpPr>
        <p:spPr>
          <a:noFill/>
        </p:spPr>
        <p:txBody>
          <a:bodyPr/>
          <a:lstStyle/>
          <a:p>
            <a:fld id="{2265A25E-1A7F-46D7-87B6-9A346CFE1D7A}" type="slidenum">
              <a:rPr lang="en-GB" smtClean="0"/>
              <a:pPr/>
              <a:t>16</a:t>
            </a:fld>
            <a:endParaRPr lang="en-GB" smtClean="0"/>
          </a:p>
        </p:txBody>
      </p:sp>
      <p:sp>
        <p:nvSpPr>
          <p:cNvPr id="40963" name="Rectangle 2"/>
          <p:cNvSpPr>
            <a:spLocks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r>
              <a:rPr lang="en-GB" smtClean="0"/>
              <a:t>As in many aspects of radio depends what you want to do </a:t>
            </a:r>
          </a:p>
          <a:p>
            <a:r>
              <a:rPr lang="en-GB" smtClean="0"/>
              <a:t>PH7at uses whimo antenna from germany as this 70cm example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Intro to Fun Cube it’s the future ?</a:t>
            </a:r>
            <a:endParaRPr lang="en-GB" dirty="0"/>
          </a:p>
        </p:txBody>
      </p:sp>
      <p:sp>
        <p:nvSpPr>
          <p:cNvPr id="4" name="Slide Number Placeholder 3"/>
          <p:cNvSpPr>
            <a:spLocks noGrp="1"/>
          </p:cNvSpPr>
          <p:nvPr>
            <p:ph type="sldNum" sz="quarter" idx="10"/>
          </p:nvPr>
        </p:nvSpPr>
        <p:spPr/>
        <p:txBody>
          <a:bodyPr/>
          <a:lstStyle/>
          <a:p>
            <a:pPr>
              <a:defRPr/>
            </a:pPr>
            <a:fld id="{9DC57879-E297-43B3-8CB8-F8B8FF5DC9A5}" type="slidenum">
              <a:rPr lang="en-GB" smtClean="0"/>
              <a:pPr>
                <a:defRPr/>
              </a:pPr>
              <a:t>17</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From Sputnik to the ill fated AO40 Satellites</a:t>
            </a:r>
            <a:r>
              <a:rPr lang="en-GB" baseline="0" dirty="0" smtClean="0"/>
              <a:t> in different sizes and functions.</a:t>
            </a:r>
            <a:endParaRPr lang="en-GB" dirty="0"/>
          </a:p>
        </p:txBody>
      </p:sp>
      <p:sp>
        <p:nvSpPr>
          <p:cNvPr id="4" name="Slide Number Placeholder 3"/>
          <p:cNvSpPr>
            <a:spLocks noGrp="1"/>
          </p:cNvSpPr>
          <p:nvPr>
            <p:ph type="sldNum" sz="quarter" idx="10"/>
          </p:nvPr>
        </p:nvSpPr>
        <p:spPr/>
        <p:txBody>
          <a:bodyPr/>
          <a:lstStyle/>
          <a:p>
            <a:pPr>
              <a:defRPr/>
            </a:pPr>
            <a:fld id="{9DC57879-E297-43B3-8CB8-F8B8FF5DC9A5}" type="slidenum">
              <a:rPr lang="en-GB" smtClean="0"/>
              <a:pPr>
                <a:defRPr/>
              </a:pPr>
              <a:t>2</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31"/>
          <p:cNvSpPr>
            <a:spLocks noGrp="1" noChangeArrowheads="1"/>
          </p:cNvSpPr>
          <p:nvPr>
            <p:ph type="sldNum" sz="quarter" idx="5"/>
          </p:nvPr>
        </p:nvSpPr>
        <p:spPr>
          <a:noFill/>
        </p:spPr>
        <p:txBody>
          <a:bodyPr/>
          <a:lstStyle/>
          <a:p>
            <a:fld id="{FAA6A7DF-CF7B-465C-8D31-424EEE47C74E}" type="slidenum">
              <a:rPr lang="en-GB" smtClean="0"/>
              <a:pPr/>
              <a:t>3</a:t>
            </a:fld>
            <a:endParaRPr lang="en-GB" smtClean="0"/>
          </a:p>
        </p:txBody>
      </p:sp>
      <p:sp>
        <p:nvSpPr>
          <p:cNvPr id="30723" name="Rectangle 2"/>
          <p:cNvSpPr>
            <a:spLocks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r>
              <a:rPr lang="en-GB" smtClean="0"/>
              <a:t>Keep the amsat reference page handy</a:t>
            </a:r>
          </a:p>
          <a:p>
            <a:r>
              <a:rPr lang="en-GB" smtClean="0"/>
              <a:t>Click on amsat it should open ((note))</a:t>
            </a:r>
          </a:p>
          <a:p>
            <a:r>
              <a:rPr lang="en-GB" smtClean="0"/>
              <a:t>Pick up on </a:t>
            </a:r>
          </a:p>
          <a:p>
            <a:r>
              <a:rPr lang="en-GB" smtClean="0"/>
              <a:t>ISS not strictly a stand alone satellite but houses APRS node.BBS digipeter and voice repeater.</a:t>
            </a:r>
          </a:p>
          <a:p>
            <a:r>
              <a:rPr lang="en-GB" smtClean="0"/>
              <a:t>Now has pcsat 2 aprs bbs high speed packet experiments 1200 baud 9k6  &amp; psk31</a:t>
            </a:r>
          </a:p>
          <a:p>
            <a:r>
              <a:rPr lang="en-GB" smtClean="0"/>
              <a:t>Show next slide mounting position.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31"/>
          <p:cNvSpPr>
            <a:spLocks noGrp="1" noChangeArrowheads="1"/>
          </p:cNvSpPr>
          <p:nvPr>
            <p:ph type="sldNum" sz="quarter" idx="5"/>
          </p:nvPr>
        </p:nvSpPr>
        <p:spPr>
          <a:noFill/>
        </p:spPr>
        <p:txBody>
          <a:bodyPr/>
          <a:lstStyle/>
          <a:p>
            <a:fld id="{DD467423-248B-47A5-A45F-1BF1BE632839}" type="slidenum">
              <a:rPr lang="en-GB" smtClean="0"/>
              <a:pPr/>
              <a:t>4</a:t>
            </a:fld>
            <a:endParaRPr lang="en-GB" smtClean="0"/>
          </a:p>
        </p:txBody>
      </p:sp>
      <p:sp>
        <p:nvSpPr>
          <p:cNvPr id="31747" name="Rectangle 2"/>
          <p:cNvSpPr>
            <a:spLocks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r>
              <a:rPr lang="en-GB" smtClean="0"/>
              <a:t>Possition of PCsat2 on the ISS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31"/>
          <p:cNvSpPr>
            <a:spLocks noGrp="1" noChangeArrowheads="1"/>
          </p:cNvSpPr>
          <p:nvPr>
            <p:ph type="sldNum" sz="quarter" idx="5"/>
          </p:nvPr>
        </p:nvSpPr>
        <p:spPr>
          <a:noFill/>
        </p:spPr>
        <p:txBody>
          <a:bodyPr/>
          <a:lstStyle/>
          <a:p>
            <a:fld id="{C4DB0386-7352-4F59-9C40-A4D36C32AD11}" type="slidenum">
              <a:rPr lang="en-GB" smtClean="0"/>
              <a:pPr/>
              <a:t>5</a:t>
            </a:fld>
            <a:endParaRPr lang="en-GB" smtClean="0"/>
          </a:p>
        </p:txBody>
      </p:sp>
      <p:sp>
        <p:nvSpPr>
          <p:cNvPr id="32771" name="Rectangle 2"/>
          <p:cNvSpPr>
            <a:spLocks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r>
              <a:rPr lang="en-GB" smtClean="0"/>
              <a:t>Close up of PCSat 2 position antenna can be seen on this picture</a:t>
            </a:r>
          </a:p>
          <a:p>
            <a:r>
              <a:rPr lang="en-GB" smtClean="0"/>
              <a:t>Suitcase taken into space onboard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31"/>
          <p:cNvSpPr>
            <a:spLocks noGrp="1" noChangeArrowheads="1"/>
          </p:cNvSpPr>
          <p:nvPr>
            <p:ph type="sldNum" sz="quarter" idx="5"/>
          </p:nvPr>
        </p:nvSpPr>
        <p:spPr>
          <a:noFill/>
        </p:spPr>
        <p:txBody>
          <a:bodyPr/>
          <a:lstStyle/>
          <a:p>
            <a:fld id="{15288BF1-B09E-4953-9460-908080E387C4}" type="slidenum">
              <a:rPr lang="en-GB" smtClean="0"/>
              <a:pPr/>
              <a:t>6</a:t>
            </a:fld>
            <a:endParaRPr lang="en-GB" smtClean="0"/>
          </a:p>
        </p:txBody>
      </p:sp>
      <p:sp>
        <p:nvSpPr>
          <p:cNvPr id="33795" name="Rectangle 2"/>
          <p:cNvSpPr>
            <a:spLocks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r>
              <a:rPr lang="en-GB" smtClean="0"/>
              <a:t>Nice presentation by telementry program the raw data looks a lot different.</a:t>
            </a:r>
          </a:p>
          <a:p>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31"/>
          <p:cNvSpPr>
            <a:spLocks noGrp="1" noChangeArrowheads="1"/>
          </p:cNvSpPr>
          <p:nvPr>
            <p:ph type="sldNum" sz="quarter" idx="5"/>
          </p:nvPr>
        </p:nvSpPr>
        <p:spPr>
          <a:noFill/>
        </p:spPr>
        <p:txBody>
          <a:bodyPr/>
          <a:lstStyle/>
          <a:p>
            <a:fld id="{1BC93298-FC53-42CA-AA23-6EB9DD115FBB}" type="slidenum">
              <a:rPr lang="en-GB" smtClean="0"/>
              <a:pPr/>
              <a:t>7</a:t>
            </a:fld>
            <a:endParaRPr lang="en-GB" smtClean="0"/>
          </a:p>
        </p:txBody>
      </p:sp>
      <p:sp>
        <p:nvSpPr>
          <p:cNvPr id="34819" name="Rectangle 2"/>
          <p:cNvSpPr>
            <a:spLocks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r>
              <a:rPr lang="en-GB" smtClean="0"/>
              <a:t>Telementry take down on 437.975 9K6  Monday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1031"/>
          <p:cNvSpPr>
            <a:spLocks noGrp="1" noChangeArrowheads="1"/>
          </p:cNvSpPr>
          <p:nvPr>
            <p:ph type="sldNum" sz="quarter" idx="5"/>
          </p:nvPr>
        </p:nvSpPr>
        <p:spPr>
          <a:noFill/>
        </p:spPr>
        <p:txBody>
          <a:bodyPr/>
          <a:lstStyle/>
          <a:p>
            <a:fld id="{D7901BC0-E8A2-419E-81EF-836AF037FF63}" type="slidenum">
              <a:rPr lang="en-GB" smtClean="0"/>
              <a:pPr/>
              <a:t>8</a:t>
            </a:fld>
            <a:endParaRPr lang="en-GB" smtClean="0"/>
          </a:p>
        </p:txBody>
      </p:sp>
      <p:sp>
        <p:nvSpPr>
          <p:cNvPr id="35843" name="Rectangle 2"/>
          <p:cNvSpPr>
            <a:spLocks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r>
              <a:rPr lang="en-GB" smtClean="0"/>
              <a:t>Pcsat 9k6 aprs distribution </a:t>
            </a:r>
          </a:p>
          <a:p>
            <a:r>
              <a:rPr lang="en-GB" smtClean="0"/>
              <a:t>It is possible to view on the internet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Notes on Oscar AO51</a:t>
            </a:r>
            <a:r>
              <a:rPr lang="en-GB" baseline="0" dirty="0" smtClean="0"/>
              <a:t> with its Mode’s and Frequencies.	</a:t>
            </a:r>
            <a:endParaRPr lang="en-GB" dirty="0"/>
          </a:p>
        </p:txBody>
      </p:sp>
      <p:sp>
        <p:nvSpPr>
          <p:cNvPr id="4" name="Slide Number Placeholder 3"/>
          <p:cNvSpPr>
            <a:spLocks noGrp="1"/>
          </p:cNvSpPr>
          <p:nvPr>
            <p:ph type="sldNum" sz="quarter" idx="10"/>
          </p:nvPr>
        </p:nvSpPr>
        <p:spPr/>
        <p:txBody>
          <a:bodyPr/>
          <a:lstStyle/>
          <a:p>
            <a:pPr>
              <a:defRPr/>
            </a:pPr>
            <a:fld id="{9DC57879-E297-43B3-8CB8-F8B8FF5DC9A5}" type="slidenum">
              <a:rPr lang="en-GB" smtClean="0"/>
              <a:pPr>
                <a:defRPr/>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GB"/>
            </a:p>
          </p:txBody>
        </p:sp>
        <p:sp>
          <p:nvSpPr>
            <p:cNvPr id="6" name="Arc 4"/>
            <p:cNvSpPr>
              <a:spLocks/>
            </p:cNvSpPr>
            <p:nvPr/>
          </p:nvSpPr>
          <p:spPr bwMode="auto">
            <a:xfrm>
              <a:off x="-652" y="978"/>
              <a:ext cx="4237" cy="3342"/>
            </a:xfrm>
            <a:custGeom>
              <a:avLst/>
              <a:gdLst>
                <a:gd name="G0" fmla="+- 0 0 0"/>
                <a:gd name="G1" fmla="+- 21231 0 0"/>
                <a:gd name="G2" fmla="+- 21600 0 0"/>
                <a:gd name="T0" fmla="*/ 3977 w 21600"/>
                <a:gd name="T1" fmla="*/ 0 h 21231"/>
                <a:gd name="T2" fmla="*/ 21600 w 21600"/>
                <a:gd name="T3" fmla="*/ 21231 h 21231"/>
                <a:gd name="T4" fmla="*/ 0 w 21600"/>
                <a:gd name="T5" fmla="*/ 21231 h 21231"/>
              </a:gdLst>
              <a:ahLst/>
              <a:cxnLst>
                <a:cxn ang="0">
                  <a:pos x="T0" y="T1"/>
                </a:cxn>
                <a:cxn ang="0">
                  <a:pos x="T2" y="T3"/>
                </a:cxn>
                <a:cxn ang="0">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close/>
                </a:path>
              </a:pathLst>
            </a:custGeom>
            <a:noFill/>
            <a:ln w="12700" cap="rnd">
              <a:solidFill>
                <a:schemeClr val="accent2"/>
              </a:solidFill>
              <a:round/>
              <a:headEnd type="none" w="sm" len="sm"/>
              <a:tailEnd type="none" w="sm" len="sm"/>
            </a:ln>
            <a:effectLst/>
          </p:spPr>
          <p:txBody>
            <a:bodyPr wrap="none" anchor="ctr"/>
            <a:lstStyle/>
            <a:p>
              <a:pPr>
                <a:defRPr/>
              </a:pPr>
              <a:endParaRPr lang="en-GB"/>
            </a:p>
          </p:txBody>
        </p:sp>
      </p:grpSp>
      <p:sp>
        <p:nvSpPr>
          <p:cNvPr id="3077"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3078"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GB"/>
          </a:p>
        </p:txBody>
      </p:sp>
      <p:sp>
        <p:nvSpPr>
          <p:cNvPr id="8" name="Rectangle 8"/>
          <p:cNvSpPr>
            <a:spLocks noGrp="1" noChangeArrowheads="1"/>
          </p:cNvSpPr>
          <p:nvPr>
            <p:ph type="ftr" sz="quarter" idx="11"/>
          </p:nvPr>
        </p:nvSpPr>
        <p:spPr/>
        <p:txBody>
          <a:bodyPr/>
          <a:lstStyle>
            <a:lvl1pPr>
              <a:defRPr/>
            </a:lvl1pPr>
          </a:lstStyle>
          <a:p>
            <a:pPr>
              <a:defRPr/>
            </a:pPr>
            <a:endParaRPr lang="en-GB"/>
          </a:p>
        </p:txBody>
      </p:sp>
      <p:sp>
        <p:nvSpPr>
          <p:cNvPr id="9" name="Rectangle 9"/>
          <p:cNvSpPr>
            <a:spLocks noGrp="1" noChangeArrowheads="1"/>
          </p:cNvSpPr>
          <p:nvPr>
            <p:ph type="sldNum" sz="quarter" idx="12"/>
          </p:nvPr>
        </p:nvSpPr>
        <p:spPr/>
        <p:txBody>
          <a:bodyPr/>
          <a:lstStyle>
            <a:lvl1pPr>
              <a:defRPr/>
            </a:lvl1pPr>
          </a:lstStyle>
          <a:p>
            <a:pPr>
              <a:defRPr/>
            </a:pPr>
            <a:fld id="{D08F04BE-4612-4FA4-9EBE-7A1FABA33373}"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GB"/>
          </a:p>
        </p:txBody>
      </p:sp>
      <p:sp>
        <p:nvSpPr>
          <p:cNvPr id="6" name="Rectangle 8"/>
          <p:cNvSpPr>
            <a:spLocks noGrp="1" noChangeArrowheads="1"/>
          </p:cNvSpPr>
          <p:nvPr>
            <p:ph type="ftr" sz="quarter" idx="11"/>
          </p:nvPr>
        </p:nvSpPr>
        <p:spPr>
          <a:ln/>
        </p:spPr>
        <p:txBody>
          <a:bodyPr/>
          <a:lstStyle>
            <a:lvl1pPr>
              <a:defRPr/>
            </a:lvl1pPr>
          </a:lstStyle>
          <a:p>
            <a:pPr>
              <a:defRPr/>
            </a:pPr>
            <a:endParaRPr lang="en-GB"/>
          </a:p>
        </p:txBody>
      </p:sp>
      <p:sp>
        <p:nvSpPr>
          <p:cNvPr id="7" name="Rectangle 9"/>
          <p:cNvSpPr>
            <a:spLocks noGrp="1" noChangeArrowheads="1"/>
          </p:cNvSpPr>
          <p:nvPr>
            <p:ph type="sldNum" sz="quarter" idx="12"/>
          </p:nvPr>
        </p:nvSpPr>
        <p:spPr>
          <a:ln/>
        </p:spPr>
        <p:txBody>
          <a:bodyPr/>
          <a:lstStyle>
            <a:lvl1pPr>
              <a:defRPr/>
            </a:lvl1pPr>
          </a:lstStyle>
          <a:p>
            <a:pPr>
              <a:defRPr/>
            </a:pPr>
            <a:fld id="{E5E497F4-3EB0-48D8-8034-CE3A151625BB}"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7"/>
          <p:cNvSpPr>
            <a:spLocks noGrp="1" noChangeArrowheads="1"/>
          </p:cNvSpPr>
          <p:nvPr>
            <p:ph type="dt" sz="half" idx="10"/>
          </p:nvPr>
        </p:nvSpPr>
        <p:spPr>
          <a:ln/>
        </p:spPr>
        <p:txBody>
          <a:bodyPr/>
          <a:lstStyle>
            <a:lvl1pPr>
              <a:defRPr/>
            </a:lvl1pPr>
          </a:lstStyle>
          <a:p>
            <a:pPr>
              <a:defRPr/>
            </a:pPr>
            <a:endParaRPr lang="en-GB"/>
          </a:p>
        </p:txBody>
      </p:sp>
      <p:sp>
        <p:nvSpPr>
          <p:cNvPr id="5" name="Rectangle 8"/>
          <p:cNvSpPr>
            <a:spLocks noGrp="1" noChangeArrowheads="1"/>
          </p:cNvSpPr>
          <p:nvPr>
            <p:ph type="ftr" sz="quarter" idx="11"/>
          </p:nvPr>
        </p:nvSpPr>
        <p:spPr>
          <a:ln/>
        </p:spPr>
        <p:txBody>
          <a:bodyPr/>
          <a:lstStyle>
            <a:lvl1pPr>
              <a:defRPr/>
            </a:lvl1pPr>
          </a:lstStyle>
          <a:p>
            <a:pPr>
              <a:defRPr/>
            </a:pPr>
            <a:endParaRPr lang="en-GB"/>
          </a:p>
        </p:txBody>
      </p:sp>
      <p:sp>
        <p:nvSpPr>
          <p:cNvPr id="6" name="Rectangle 9"/>
          <p:cNvSpPr>
            <a:spLocks noGrp="1" noChangeArrowheads="1"/>
          </p:cNvSpPr>
          <p:nvPr>
            <p:ph type="sldNum" sz="quarter" idx="12"/>
          </p:nvPr>
        </p:nvSpPr>
        <p:spPr>
          <a:ln/>
        </p:spPr>
        <p:txBody>
          <a:bodyPr/>
          <a:lstStyle>
            <a:lvl1pPr>
              <a:defRPr/>
            </a:lvl1pPr>
          </a:lstStyle>
          <a:p>
            <a:pPr>
              <a:defRPr/>
            </a:pPr>
            <a:fld id="{5E5240B3-064E-4129-A81E-BB3B5AAC7DA1}"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7"/>
          <p:cNvSpPr>
            <a:spLocks noGrp="1" noChangeArrowheads="1"/>
          </p:cNvSpPr>
          <p:nvPr>
            <p:ph type="dt" sz="half" idx="10"/>
          </p:nvPr>
        </p:nvSpPr>
        <p:spPr>
          <a:ln/>
        </p:spPr>
        <p:txBody>
          <a:bodyPr/>
          <a:lstStyle>
            <a:lvl1pPr>
              <a:defRPr/>
            </a:lvl1pPr>
          </a:lstStyle>
          <a:p>
            <a:pPr>
              <a:defRPr/>
            </a:pPr>
            <a:endParaRPr lang="en-GB"/>
          </a:p>
        </p:txBody>
      </p:sp>
      <p:sp>
        <p:nvSpPr>
          <p:cNvPr id="5" name="Rectangle 8"/>
          <p:cNvSpPr>
            <a:spLocks noGrp="1" noChangeArrowheads="1"/>
          </p:cNvSpPr>
          <p:nvPr>
            <p:ph type="ftr" sz="quarter" idx="11"/>
          </p:nvPr>
        </p:nvSpPr>
        <p:spPr>
          <a:ln/>
        </p:spPr>
        <p:txBody>
          <a:bodyPr/>
          <a:lstStyle>
            <a:lvl1pPr>
              <a:defRPr/>
            </a:lvl1pPr>
          </a:lstStyle>
          <a:p>
            <a:pPr>
              <a:defRPr/>
            </a:pPr>
            <a:endParaRPr lang="en-GB"/>
          </a:p>
        </p:txBody>
      </p:sp>
      <p:sp>
        <p:nvSpPr>
          <p:cNvPr id="6" name="Rectangle 9"/>
          <p:cNvSpPr>
            <a:spLocks noGrp="1" noChangeArrowheads="1"/>
          </p:cNvSpPr>
          <p:nvPr>
            <p:ph type="sldNum" sz="quarter" idx="12"/>
          </p:nvPr>
        </p:nvSpPr>
        <p:spPr>
          <a:ln/>
        </p:spPr>
        <p:txBody>
          <a:bodyPr/>
          <a:lstStyle>
            <a:lvl1pPr>
              <a:defRPr/>
            </a:lvl1pPr>
          </a:lstStyle>
          <a:p>
            <a:pPr>
              <a:defRPr/>
            </a:pPr>
            <a:fld id="{9A5C9331-465F-4209-95C0-289299F4E81F}"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lipArt Placeholder 3"/>
          <p:cNvSpPr>
            <a:spLocks noGrp="1"/>
          </p:cNvSpPr>
          <p:nvPr>
            <p:ph type="clipArt" sz="half" idx="2"/>
          </p:nvPr>
        </p:nvSpPr>
        <p:spPr>
          <a:xfrm>
            <a:off x="4648200" y="1981200"/>
            <a:ext cx="3810000" cy="4114800"/>
          </a:xfrm>
        </p:spPr>
        <p:txBody>
          <a:bodyPr/>
          <a:lstStyle/>
          <a:p>
            <a:pPr lvl="0"/>
            <a:endParaRPr lang="en-GB" noProof="0" smtClean="0"/>
          </a:p>
        </p:txBody>
      </p:sp>
      <p:sp>
        <p:nvSpPr>
          <p:cNvPr id="5" name="Rectangle 7"/>
          <p:cNvSpPr>
            <a:spLocks noGrp="1" noChangeArrowheads="1"/>
          </p:cNvSpPr>
          <p:nvPr>
            <p:ph type="dt" sz="half" idx="10"/>
          </p:nvPr>
        </p:nvSpPr>
        <p:spPr>
          <a:ln/>
        </p:spPr>
        <p:txBody>
          <a:bodyPr/>
          <a:lstStyle>
            <a:lvl1pPr>
              <a:defRPr/>
            </a:lvl1pPr>
          </a:lstStyle>
          <a:p>
            <a:pPr>
              <a:defRPr/>
            </a:pPr>
            <a:endParaRPr lang="en-GB"/>
          </a:p>
        </p:txBody>
      </p:sp>
      <p:sp>
        <p:nvSpPr>
          <p:cNvPr id="6" name="Rectangle 8"/>
          <p:cNvSpPr>
            <a:spLocks noGrp="1" noChangeArrowheads="1"/>
          </p:cNvSpPr>
          <p:nvPr>
            <p:ph type="ftr" sz="quarter" idx="11"/>
          </p:nvPr>
        </p:nvSpPr>
        <p:spPr>
          <a:ln/>
        </p:spPr>
        <p:txBody>
          <a:bodyPr/>
          <a:lstStyle>
            <a:lvl1pPr>
              <a:defRPr/>
            </a:lvl1pPr>
          </a:lstStyle>
          <a:p>
            <a:pPr>
              <a:defRPr/>
            </a:pPr>
            <a:endParaRPr lang="en-GB"/>
          </a:p>
        </p:txBody>
      </p:sp>
      <p:sp>
        <p:nvSpPr>
          <p:cNvPr id="7" name="Rectangle 9"/>
          <p:cNvSpPr>
            <a:spLocks noGrp="1" noChangeArrowheads="1"/>
          </p:cNvSpPr>
          <p:nvPr>
            <p:ph type="sldNum" sz="quarter" idx="12"/>
          </p:nvPr>
        </p:nvSpPr>
        <p:spPr>
          <a:ln/>
        </p:spPr>
        <p:txBody>
          <a:bodyPr/>
          <a:lstStyle>
            <a:lvl1pPr>
              <a:defRPr/>
            </a:lvl1pPr>
          </a:lstStyle>
          <a:p>
            <a:pPr>
              <a:defRPr/>
            </a:pPr>
            <a:fld id="{95D91D91-E60E-4E99-BE8E-5DD80E1D6BF2}" type="slidenum">
              <a:rPr lang="en-GB"/>
              <a:pPr>
                <a:defRPr/>
              </a:pPr>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SmartArt Placeholder 2"/>
          <p:cNvSpPr>
            <a:spLocks noGrp="1"/>
          </p:cNvSpPr>
          <p:nvPr>
            <p:ph type="dgm" idx="1"/>
          </p:nvPr>
        </p:nvSpPr>
        <p:spPr>
          <a:xfrm>
            <a:off x="685800" y="1981200"/>
            <a:ext cx="7772400" cy="4114800"/>
          </a:xfrm>
        </p:spPr>
        <p:txBody>
          <a:bodyPr/>
          <a:lstStyle/>
          <a:p>
            <a:pPr lvl="0"/>
            <a:endParaRPr lang="en-GB" noProof="0" smtClean="0"/>
          </a:p>
        </p:txBody>
      </p:sp>
      <p:sp>
        <p:nvSpPr>
          <p:cNvPr id="4" name="Rectangle 7"/>
          <p:cNvSpPr>
            <a:spLocks noGrp="1" noChangeArrowheads="1"/>
          </p:cNvSpPr>
          <p:nvPr>
            <p:ph type="dt" sz="half" idx="10"/>
          </p:nvPr>
        </p:nvSpPr>
        <p:spPr>
          <a:ln/>
        </p:spPr>
        <p:txBody>
          <a:bodyPr/>
          <a:lstStyle>
            <a:lvl1pPr>
              <a:defRPr/>
            </a:lvl1pPr>
          </a:lstStyle>
          <a:p>
            <a:pPr>
              <a:defRPr/>
            </a:pPr>
            <a:endParaRPr lang="en-GB"/>
          </a:p>
        </p:txBody>
      </p:sp>
      <p:sp>
        <p:nvSpPr>
          <p:cNvPr id="5" name="Rectangle 8"/>
          <p:cNvSpPr>
            <a:spLocks noGrp="1" noChangeArrowheads="1"/>
          </p:cNvSpPr>
          <p:nvPr>
            <p:ph type="ftr" sz="quarter" idx="11"/>
          </p:nvPr>
        </p:nvSpPr>
        <p:spPr>
          <a:ln/>
        </p:spPr>
        <p:txBody>
          <a:bodyPr/>
          <a:lstStyle>
            <a:lvl1pPr>
              <a:defRPr/>
            </a:lvl1pPr>
          </a:lstStyle>
          <a:p>
            <a:pPr>
              <a:defRPr/>
            </a:pPr>
            <a:endParaRPr lang="en-GB"/>
          </a:p>
        </p:txBody>
      </p:sp>
      <p:sp>
        <p:nvSpPr>
          <p:cNvPr id="6" name="Rectangle 9"/>
          <p:cNvSpPr>
            <a:spLocks noGrp="1" noChangeArrowheads="1"/>
          </p:cNvSpPr>
          <p:nvPr>
            <p:ph type="sldNum" sz="quarter" idx="12"/>
          </p:nvPr>
        </p:nvSpPr>
        <p:spPr>
          <a:ln/>
        </p:spPr>
        <p:txBody>
          <a:bodyPr/>
          <a:lstStyle>
            <a:lvl1pPr>
              <a:defRPr/>
            </a:lvl1pPr>
          </a:lstStyle>
          <a:p>
            <a:pPr>
              <a:defRPr/>
            </a:pPr>
            <a:fld id="{0ABC48F4-5FDF-4092-A1DB-5A81305D5A89}"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7"/>
          <p:cNvSpPr>
            <a:spLocks noGrp="1" noChangeArrowheads="1"/>
          </p:cNvSpPr>
          <p:nvPr>
            <p:ph type="dt" sz="half" idx="10"/>
          </p:nvPr>
        </p:nvSpPr>
        <p:spPr>
          <a:ln/>
        </p:spPr>
        <p:txBody>
          <a:bodyPr/>
          <a:lstStyle>
            <a:lvl1pPr>
              <a:defRPr/>
            </a:lvl1pPr>
          </a:lstStyle>
          <a:p>
            <a:pPr>
              <a:defRPr/>
            </a:pPr>
            <a:endParaRPr lang="en-GB"/>
          </a:p>
        </p:txBody>
      </p:sp>
      <p:sp>
        <p:nvSpPr>
          <p:cNvPr id="5" name="Rectangle 8"/>
          <p:cNvSpPr>
            <a:spLocks noGrp="1" noChangeArrowheads="1"/>
          </p:cNvSpPr>
          <p:nvPr>
            <p:ph type="ftr" sz="quarter" idx="11"/>
          </p:nvPr>
        </p:nvSpPr>
        <p:spPr>
          <a:ln/>
        </p:spPr>
        <p:txBody>
          <a:bodyPr/>
          <a:lstStyle>
            <a:lvl1pPr>
              <a:defRPr/>
            </a:lvl1pPr>
          </a:lstStyle>
          <a:p>
            <a:pPr>
              <a:defRPr/>
            </a:pPr>
            <a:endParaRPr lang="en-GB"/>
          </a:p>
        </p:txBody>
      </p:sp>
      <p:sp>
        <p:nvSpPr>
          <p:cNvPr id="6" name="Rectangle 9"/>
          <p:cNvSpPr>
            <a:spLocks noGrp="1" noChangeArrowheads="1"/>
          </p:cNvSpPr>
          <p:nvPr>
            <p:ph type="sldNum" sz="quarter" idx="12"/>
          </p:nvPr>
        </p:nvSpPr>
        <p:spPr>
          <a:ln/>
        </p:spPr>
        <p:txBody>
          <a:bodyPr/>
          <a:lstStyle>
            <a:lvl1pPr>
              <a:defRPr/>
            </a:lvl1pPr>
          </a:lstStyle>
          <a:p>
            <a:pPr>
              <a:defRPr/>
            </a:pPr>
            <a:fld id="{ADF45280-054E-4936-A673-85CA7B169D60}"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7"/>
          <p:cNvSpPr>
            <a:spLocks noGrp="1" noChangeArrowheads="1"/>
          </p:cNvSpPr>
          <p:nvPr>
            <p:ph type="dt" sz="half" idx="10"/>
          </p:nvPr>
        </p:nvSpPr>
        <p:spPr>
          <a:ln/>
        </p:spPr>
        <p:txBody>
          <a:bodyPr/>
          <a:lstStyle>
            <a:lvl1pPr>
              <a:defRPr/>
            </a:lvl1pPr>
          </a:lstStyle>
          <a:p>
            <a:pPr>
              <a:defRPr/>
            </a:pPr>
            <a:endParaRPr lang="en-GB"/>
          </a:p>
        </p:txBody>
      </p:sp>
      <p:sp>
        <p:nvSpPr>
          <p:cNvPr id="4" name="Rectangle 8"/>
          <p:cNvSpPr>
            <a:spLocks noGrp="1" noChangeArrowheads="1"/>
          </p:cNvSpPr>
          <p:nvPr>
            <p:ph type="ftr" sz="quarter" idx="11"/>
          </p:nvPr>
        </p:nvSpPr>
        <p:spPr>
          <a:ln/>
        </p:spPr>
        <p:txBody>
          <a:bodyPr/>
          <a:lstStyle>
            <a:lvl1pPr>
              <a:defRPr/>
            </a:lvl1pPr>
          </a:lstStyle>
          <a:p>
            <a:pPr>
              <a:defRPr/>
            </a:pPr>
            <a:endParaRPr lang="en-GB"/>
          </a:p>
        </p:txBody>
      </p:sp>
      <p:sp>
        <p:nvSpPr>
          <p:cNvPr id="5" name="Rectangle 9"/>
          <p:cNvSpPr>
            <a:spLocks noGrp="1" noChangeArrowheads="1"/>
          </p:cNvSpPr>
          <p:nvPr>
            <p:ph type="sldNum" sz="quarter" idx="12"/>
          </p:nvPr>
        </p:nvSpPr>
        <p:spPr>
          <a:ln/>
        </p:spPr>
        <p:txBody>
          <a:bodyPr/>
          <a:lstStyle>
            <a:lvl1pPr>
              <a:defRPr/>
            </a:lvl1pPr>
          </a:lstStyle>
          <a:p>
            <a:pPr>
              <a:defRPr/>
            </a:pPr>
            <a:fld id="{513AFAA0-F2D3-4989-B82B-210D7B6AB5AF}"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GB"/>
          </a:p>
        </p:txBody>
      </p:sp>
      <p:sp>
        <p:nvSpPr>
          <p:cNvPr id="5" name="Rectangle 8"/>
          <p:cNvSpPr>
            <a:spLocks noGrp="1" noChangeArrowheads="1"/>
          </p:cNvSpPr>
          <p:nvPr>
            <p:ph type="ftr" sz="quarter" idx="11"/>
          </p:nvPr>
        </p:nvSpPr>
        <p:spPr>
          <a:ln/>
        </p:spPr>
        <p:txBody>
          <a:bodyPr/>
          <a:lstStyle>
            <a:lvl1pPr>
              <a:defRPr/>
            </a:lvl1pPr>
          </a:lstStyle>
          <a:p>
            <a:pPr>
              <a:defRPr/>
            </a:pPr>
            <a:endParaRPr lang="en-GB"/>
          </a:p>
        </p:txBody>
      </p:sp>
      <p:sp>
        <p:nvSpPr>
          <p:cNvPr id="6" name="Rectangle 9"/>
          <p:cNvSpPr>
            <a:spLocks noGrp="1" noChangeArrowheads="1"/>
          </p:cNvSpPr>
          <p:nvPr>
            <p:ph type="sldNum" sz="quarter" idx="12"/>
          </p:nvPr>
        </p:nvSpPr>
        <p:spPr>
          <a:ln/>
        </p:spPr>
        <p:txBody>
          <a:bodyPr/>
          <a:lstStyle>
            <a:lvl1pPr>
              <a:defRPr/>
            </a:lvl1pPr>
          </a:lstStyle>
          <a:p>
            <a:pPr>
              <a:defRPr/>
            </a:pPr>
            <a:fld id="{333A80CB-DD22-414A-943E-75340A38425A}"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7"/>
          <p:cNvSpPr>
            <a:spLocks noGrp="1" noChangeArrowheads="1"/>
          </p:cNvSpPr>
          <p:nvPr>
            <p:ph type="dt" sz="half" idx="10"/>
          </p:nvPr>
        </p:nvSpPr>
        <p:spPr>
          <a:ln/>
        </p:spPr>
        <p:txBody>
          <a:bodyPr/>
          <a:lstStyle>
            <a:lvl1pPr>
              <a:defRPr/>
            </a:lvl1pPr>
          </a:lstStyle>
          <a:p>
            <a:pPr>
              <a:defRPr/>
            </a:pPr>
            <a:endParaRPr lang="en-GB"/>
          </a:p>
        </p:txBody>
      </p:sp>
      <p:sp>
        <p:nvSpPr>
          <p:cNvPr id="6" name="Rectangle 8"/>
          <p:cNvSpPr>
            <a:spLocks noGrp="1" noChangeArrowheads="1"/>
          </p:cNvSpPr>
          <p:nvPr>
            <p:ph type="ftr" sz="quarter" idx="11"/>
          </p:nvPr>
        </p:nvSpPr>
        <p:spPr>
          <a:ln/>
        </p:spPr>
        <p:txBody>
          <a:bodyPr/>
          <a:lstStyle>
            <a:lvl1pPr>
              <a:defRPr/>
            </a:lvl1pPr>
          </a:lstStyle>
          <a:p>
            <a:pPr>
              <a:defRPr/>
            </a:pPr>
            <a:endParaRPr lang="en-GB"/>
          </a:p>
        </p:txBody>
      </p:sp>
      <p:sp>
        <p:nvSpPr>
          <p:cNvPr id="7" name="Rectangle 9"/>
          <p:cNvSpPr>
            <a:spLocks noGrp="1" noChangeArrowheads="1"/>
          </p:cNvSpPr>
          <p:nvPr>
            <p:ph type="sldNum" sz="quarter" idx="12"/>
          </p:nvPr>
        </p:nvSpPr>
        <p:spPr>
          <a:ln/>
        </p:spPr>
        <p:txBody>
          <a:bodyPr/>
          <a:lstStyle>
            <a:lvl1pPr>
              <a:defRPr/>
            </a:lvl1pPr>
          </a:lstStyle>
          <a:p>
            <a:pPr>
              <a:defRPr/>
            </a:pPr>
            <a:fld id="{88460C8E-B1A2-4370-B857-8021C294A584}"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7"/>
          <p:cNvSpPr>
            <a:spLocks noGrp="1" noChangeArrowheads="1"/>
          </p:cNvSpPr>
          <p:nvPr>
            <p:ph type="dt" sz="half" idx="10"/>
          </p:nvPr>
        </p:nvSpPr>
        <p:spPr>
          <a:ln/>
        </p:spPr>
        <p:txBody>
          <a:bodyPr/>
          <a:lstStyle>
            <a:lvl1pPr>
              <a:defRPr/>
            </a:lvl1pPr>
          </a:lstStyle>
          <a:p>
            <a:pPr>
              <a:defRPr/>
            </a:pPr>
            <a:endParaRPr lang="en-GB"/>
          </a:p>
        </p:txBody>
      </p:sp>
      <p:sp>
        <p:nvSpPr>
          <p:cNvPr id="8" name="Rectangle 8"/>
          <p:cNvSpPr>
            <a:spLocks noGrp="1" noChangeArrowheads="1"/>
          </p:cNvSpPr>
          <p:nvPr>
            <p:ph type="ftr" sz="quarter" idx="11"/>
          </p:nvPr>
        </p:nvSpPr>
        <p:spPr>
          <a:ln/>
        </p:spPr>
        <p:txBody>
          <a:bodyPr/>
          <a:lstStyle>
            <a:lvl1pPr>
              <a:defRPr/>
            </a:lvl1pPr>
          </a:lstStyle>
          <a:p>
            <a:pPr>
              <a:defRPr/>
            </a:pPr>
            <a:endParaRPr lang="en-GB"/>
          </a:p>
        </p:txBody>
      </p:sp>
      <p:sp>
        <p:nvSpPr>
          <p:cNvPr id="9" name="Rectangle 9"/>
          <p:cNvSpPr>
            <a:spLocks noGrp="1" noChangeArrowheads="1"/>
          </p:cNvSpPr>
          <p:nvPr>
            <p:ph type="sldNum" sz="quarter" idx="12"/>
          </p:nvPr>
        </p:nvSpPr>
        <p:spPr>
          <a:ln/>
        </p:spPr>
        <p:txBody>
          <a:bodyPr/>
          <a:lstStyle>
            <a:lvl1pPr>
              <a:defRPr/>
            </a:lvl1pPr>
          </a:lstStyle>
          <a:p>
            <a:pPr>
              <a:defRPr/>
            </a:pPr>
            <a:fld id="{DB97B7C2-93C1-4AAB-B24E-5D3DE7838B41}"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7"/>
          <p:cNvSpPr>
            <a:spLocks noGrp="1" noChangeArrowheads="1"/>
          </p:cNvSpPr>
          <p:nvPr>
            <p:ph type="dt" sz="half" idx="10"/>
          </p:nvPr>
        </p:nvSpPr>
        <p:spPr>
          <a:ln/>
        </p:spPr>
        <p:txBody>
          <a:bodyPr/>
          <a:lstStyle>
            <a:lvl1pPr>
              <a:defRPr/>
            </a:lvl1pPr>
          </a:lstStyle>
          <a:p>
            <a:pPr>
              <a:defRPr/>
            </a:pPr>
            <a:endParaRPr lang="en-GB"/>
          </a:p>
        </p:txBody>
      </p:sp>
      <p:sp>
        <p:nvSpPr>
          <p:cNvPr id="4" name="Rectangle 8"/>
          <p:cNvSpPr>
            <a:spLocks noGrp="1" noChangeArrowheads="1"/>
          </p:cNvSpPr>
          <p:nvPr>
            <p:ph type="ftr" sz="quarter" idx="11"/>
          </p:nvPr>
        </p:nvSpPr>
        <p:spPr>
          <a:ln/>
        </p:spPr>
        <p:txBody>
          <a:bodyPr/>
          <a:lstStyle>
            <a:lvl1pPr>
              <a:defRPr/>
            </a:lvl1pPr>
          </a:lstStyle>
          <a:p>
            <a:pPr>
              <a:defRPr/>
            </a:pPr>
            <a:endParaRPr lang="en-GB"/>
          </a:p>
        </p:txBody>
      </p:sp>
      <p:sp>
        <p:nvSpPr>
          <p:cNvPr id="5" name="Rectangle 9"/>
          <p:cNvSpPr>
            <a:spLocks noGrp="1" noChangeArrowheads="1"/>
          </p:cNvSpPr>
          <p:nvPr>
            <p:ph type="sldNum" sz="quarter" idx="12"/>
          </p:nvPr>
        </p:nvSpPr>
        <p:spPr>
          <a:ln/>
        </p:spPr>
        <p:txBody>
          <a:bodyPr/>
          <a:lstStyle>
            <a:lvl1pPr>
              <a:defRPr/>
            </a:lvl1pPr>
          </a:lstStyle>
          <a:p>
            <a:pPr>
              <a:defRPr/>
            </a:pPr>
            <a:fld id="{1499A6B3-242E-460B-8B55-283B64C18099}"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GB"/>
          </a:p>
        </p:txBody>
      </p:sp>
      <p:sp>
        <p:nvSpPr>
          <p:cNvPr id="3" name="Rectangle 8"/>
          <p:cNvSpPr>
            <a:spLocks noGrp="1" noChangeArrowheads="1"/>
          </p:cNvSpPr>
          <p:nvPr>
            <p:ph type="ftr" sz="quarter" idx="11"/>
          </p:nvPr>
        </p:nvSpPr>
        <p:spPr>
          <a:ln/>
        </p:spPr>
        <p:txBody>
          <a:bodyPr/>
          <a:lstStyle>
            <a:lvl1pPr>
              <a:defRPr/>
            </a:lvl1pPr>
          </a:lstStyle>
          <a:p>
            <a:pPr>
              <a:defRPr/>
            </a:pPr>
            <a:endParaRPr lang="en-GB"/>
          </a:p>
        </p:txBody>
      </p:sp>
      <p:sp>
        <p:nvSpPr>
          <p:cNvPr id="4" name="Rectangle 9"/>
          <p:cNvSpPr>
            <a:spLocks noGrp="1" noChangeArrowheads="1"/>
          </p:cNvSpPr>
          <p:nvPr>
            <p:ph type="sldNum" sz="quarter" idx="12"/>
          </p:nvPr>
        </p:nvSpPr>
        <p:spPr>
          <a:ln/>
        </p:spPr>
        <p:txBody>
          <a:bodyPr/>
          <a:lstStyle>
            <a:lvl1pPr>
              <a:defRPr/>
            </a:lvl1pPr>
          </a:lstStyle>
          <a:p>
            <a:pPr>
              <a:defRPr/>
            </a:pPr>
            <a:fld id="{72EDAED4-585D-4782-AE96-17F0272F2680}"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GB"/>
          </a:p>
        </p:txBody>
      </p:sp>
      <p:sp>
        <p:nvSpPr>
          <p:cNvPr id="6" name="Rectangle 8"/>
          <p:cNvSpPr>
            <a:spLocks noGrp="1" noChangeArrowheads="1"/>
          </p:cNvSpPr>
          <p:nvPr>
            <p:ph type="ftr" sz="quarter" idx="11"/>
          </p:nvPr>
        </p:nvSpPr>
        <p:spPr>
          <a:ln/>
        </p:spPr>
        <p:txBody>
          <a:bodyPr/>
          <a:lstStyle>
            <a:lvl1pPr>
              <a:defRPr/>
            </a:lvl1pPr>
          </a:lstStyle>
          <a:p>
            <a:pPr>
              <a:defRPr/>
            </a:pPr>
            <a:endParaRPr lang="en-GB"/>
          </a:p>
        </p:txBody>
      </p:sp>
      <p:sp>
        <p:nvSpPr>
          <p:cNvPr id="7" name="Rectangle 9"/>
          <p:cNvSpPr>
            <a:spLocks noGrp="1" noChangeArrowheads="1"/>
          </p:cNvSpPr>
          <p:nvPr>
            <p:ph type="sldNum" sz="quarter" idx="12"/>
          </p:nvPr>
        </p:nvSpPr>
        <p:spPr>
          <a:ln/>
        </p:spPr>
        <p:txBody>
          <a:bodyPr/>
          <a:lstStyle>
            <a:lvl1pPr>
              <a:defRPr/>
            </a:lvl1pPr>
          </a:lstStyle>
          <a:p>
            <a:pPr>
              <a:defRPr/>
            </a:pPr>
            <a:fld id="{DF7BE482-82DB-46DA-8410-75A388A5D7CD}"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10"/>
          <p:cNvGrpSpPr>
            <a:grpSpLocks/>
          </p:cNvGrpSpPr>
          <p:nvPr/>
        </p:nvGrpSpPr>
        <p:grpSpPr bwMode="auto">
          <a:xfrm>
            <a:off x="0" y="1588"/>
            <a:ext cx="9132888" cy="6845300"/>
            <a:chOff x="0" y="1"/>
            <a:chExt cx="5753" cy="4312"/>
          </a:xfrm>
        </p:grpSpPr>
        <p:sp>
          <p:nvSpPr>
            <p:cNvPr id="2051"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GB"/>
            </a:p>
          </p:txBody>
        </p:sp>
        <p:sp>
          <p:nvSpPr>
            <p:cNvPr id="2052" name="Arc 4"/>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defRPr/>
              </a:pPr>
              <a:endParaRPr lang="en-GB"/>
            </a:p>
          </p:txBody>
        </p:sp>
      </p:grpSp>
      <p:sp>
        <p:nvSpPr>
          <p:cNvPr id="2053"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smtClean="0"/>
              <a:t>Click to edit Master title style</a:t>
            </a:r>
          </a:p>
        </p:txBody>
      </p:sp>
      <p:sp>
        <p:nvSpPr>
          <p:cNvPr id="2055" name="Rectangle 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vl1pPr>
          </a:lstStyle>
          <a:p>
            <a:pPr>
              <a:defRPr/>
            </a:pPr>
            <a:endParaRPr lang="en-GB"/>
          </a:p>
        </p:txBody>
      </p:sp>
      <p:sp>
        <p:nvSpPr>
          <p:cNvPr id="2056"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vl1pPr>
          </a:lstStyle>
          <a:p>
            <a:pPr>
              <a:defRPr/>
            </a:pPr>
            <a:endParaRPr lang="en-GB"/>
          </a:p>
        </p:txBody>
      </p:sp>
      <p:sp>
        <p:nvSpPr>
          <p:cNvPr id="2057" name="Rectangle 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4C41403D-FCBC-42E7-B73B-6C1B40F609D7}" type="slidenum">
              <a:rPr lang="en-GB"/>
              <a:pPr>
                <a:defRPr/>
              </a:pPr>
              <a:t>‹#›</a:t>
            </a:fld>
            <a:endParaRPr lang="en-GB"/>
          </a:p>
        </p:txBody>
      </p:sp>
      <p:sp>
        <p:nvSpPr>
          <p:cNvPr id="1031" name="Rectangle 11"/>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Tree>
  </p:cSld>
  <p:clrMap bg1="dk2" tx1="lt1" bg2="dk1" tx2="lt2" accent1="accent1" accent2="accent2" accent3="accent3" accent4="accent4" accent5="accent5" accent6="accent6" hlink="hlink" folHlink="folHlink"/>
  <p:sldLayoutIdLst>
    <p:sldLayoutId id="2147483692"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l"/>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http://www.amsat.org/amsat-new/satellites/status.php"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1295400" y="304800"/>
            <a:ext cx="6326188" cy="1143000"/>
          </a:xfrm>
        </p:spPr>
        <p:txBody>
          <a:bodyPr/>
          <a:lstStyle/>
          <a:p>
            <a:pPr eaLnBrk="1" hangingPunct="1">
              <a:defRPr/>
            </a:pPr>
            <a:r>
              <a:rPr lang="en-GB" smtClean="0"/>
              <a:t>Satellites G4VSS</a:t>
            </a:r>
          </a:p>
        </p:txBody>
      </p:sp>
      <p:sp>
        <p:nvSpPr>
          <p:cNvPr id="3075" name="Rectangle 3"/>
          <p:cNvSpPr>
            <a:spLocks noGrp="1" noChangeArrowheads="1"/>
          </p:cNvSpPr>
          <p:nvPr>
            <p:ph type="subTitle" idx="1"/>
          </p:nvPr>
        </p:nvSpPr>
        <p:spPr>
          <a:xfrm>
            <a:off x="1600200" y="2286000"/>
            <a:ext cx="6400800" cy="1219200"/>
          </a:xfrm>
        </p:spPr>
        <p:txBody>
          <a:bodyPr/>
          <a:lstStyle/>
          <a:p>
            <a:pPr eaLnBrk="1" hangingPunct="1"/>
            <a:r>
              <a:rPr lang="en-GB" smtClean="0"/>
              <a:t>A look at Amateur Satellites </a:t>
            </a:r>
          </a:p>
          <a:p>
            <a:pPr eaLnBrk="1" hangingPunct="1"/>
            <a:r>
              <a:rPr lang="en-GB" smtClean="0"/>
              <a:t> </a:t>
            </a:r>
          </a:p>
        </p:txBody>
      </p:sp>
      <p:pic>
        <p:nvPicPr>
          <p:cNvPr id="3076" name="Picture 4" descr="logo-semi-official"/>
          <p:cNvPicPr>
            <a:picLocks noChangeAspect="1" noChangeArrowheads="1"/>
          </p:cNvPicPr>
          <p:nvPr/>
        </p:nvPicPr>
        <p:blipFill>
          <a:blip r:embed="rId3" cstate="print"/>
          <a:srcRect/>
          <a:stretch>
            <a:fillRect/>
          </a:stretch>
        </p:blipFill>
        <p:spPr bwMode="auto">
          <a:xfrm>
            <a:off x="7924800" y="762000"/>
            <a:ext cx="887413" cy="1066800"/>
          </a:xfrm>
          <a:prstGeom prst="rect">
            <a:avLst/>
          </a:prstGeom>
          <a:noFill/>
          <a:ln w="9525">
            <a:noFill/>
            <a:miter lim="800000"/>
            <a:headEnd/>
            <a:tailEnd/>
          </a:ln>
        </p:spPr>
      </p:pic>
      <p:pic>
        <p:nvPicPr>
          <p:cNvPr id="3077" name="Picture 5" descr="Figure_05"/>
          <p:cNvPicPr>
            <a:picLocks noChangeAspect="1" noChangeArrowheads="1"/>
          </p:cNvPicPr>
          <p:nvPr/>
        </p:nvPicPr>
        <p:blipFill>
          <a:blip r:embed="rId4" cstate="print"/>
          <a:srcRect/>
          <a:stretch>
            <a:fillRect/>
          </a:stretch>
        </p:blipFill>
        <p:spPr bwMode="auto">
          <a:xfrm>
            <a:off x="228600" y="685800"/>
            <a:ext cx="1000125" cy="1066800"/>
          </a:xfrm>
          <a:prstGeom prst="rect">
            <a:avLst/>
          </a:prstGeom>
          <a:noFill/>
          <a:ln w="9525">
            <a:noFill/>
            <a:miter lim="800000"/>
            <a:headEnd/>
            <a:tailEnd/>
          </a:ln>
        </p:spPr>
      </p:pic>
      <p:sp>
        <p:nvSpPr>
          <p:cNvPr id="3078" name="Text Box 6"/>
          <p:cNvSpPr txBox="1">
            <a:spLocks noChangeArrowheads="1"/>
          </p:cNvSpPr>
          <p:nvPr/>
        </p:nvSpPr>
        <p:spPr bwMode="auto">
          <a:xfrm>
            <a:off x="1508125" y="3317875"/>
            <a:ext cx="6264275" cy="1552575"/>
          </a:xfrm>
          <a:prstGeom prst="rect">
            <a:avLst/>
          </a:prstGeom>
          <a:noFill/>
          <a:ln w="9525">
            <a:noFill/>
            <a:miter lim="800000"/>
            <a:headEnd/>
            <a:tailEnd/>
          </a:ln>
        </p:spPr>
        <p:txBody>
          <a:bodyPr>
            <a:spAutoFit/>
          </a:bodyPr>
          <a:lstStyle/>
          <a:p>
            <a:r>
              <a:rPr lang="en-GB"/>
              <a:t>What’s up there ?</a:t>
            </a:r>
          </a:p>
          <a:p>
            <a:r>
              <a:rPr lang="en-GB"/>
              <a:t>What do they do ?</a:t>
            </a:r>
          </a:p>
          <a:p>
            <a:r>
              <a:rPr lang="en-GB"/>
              <a:t>What equipment do we need ?</a:t>
            </a:r>
          </a:p>
          <a:p>
            <a:r>
              <a:rPr lang="en-GB"/>
              <a:t>Who can use them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defRPr/>
            </a:pPr>
            <a:r>
              <a:rPr lang="en-GB" smtClean="0"/>
              <a:t>Doppler</a:t>
            </a:r>
          </a:p>
        </p:txBody>
      </p:sp>
      <p:pic>
        <p:nvPicPr>
          <p:cNvPr id="12291" name="Picture 5" descr="http://www.arrl.org/news/features/2004/10/06/1/ISS-Doppler-lrg.gif"/>
          <p:cNvPicPr>
            <a:picLocks noChangeAspect="1" noChangeArrowheads="1"/>
          </p:cNvPicPr>
          <p:nvPr/>
        </p:nvPicPr>
        <p:blipFill>
          <a:blip r:embed="rId3" cstate="print"/>
          <a:srcRect/>
          <a:stretch>
            <a:fillRect/>
          </a:stretch>
        </p:blipFill>
        <p:spPr bwMode="auto">
          <a:xfrm>
            <a:off x="1143000" y="1600200"/>
            <a:ext cx="6858000" cy="4732338"/>
          </a:xfrm>
          <a:prstGeom prst="rect">
            <a:avLst/>
          </a:prstGeom>
          <a:noFill/>
          <a:ln w="9525">
            <a:solidFill>
              <a:schemeClr val="tx1"/>
            </a:solidFill>
            <a:miter lim="800000"/>
            <a:headEnd/>
            <a:tailEnd/>
          </a:ln>
        </p:spPr>
      </p:pic>
      <p:sp>
        <p:nvSpPr>
          <p:cNvPr id="12292" name="Text Box 6"/>
          <p:cNvSpPr txBox="1">
            <a:spLocks noChangeArrowheads="1"/>
          </p:cNvSpPr>
          <p:nvPr/>
        </p:nvSpPr>
        <p:spPr bwMode="auto">
          <a:xfrm>
            <a:off x="1447800" y="5181600"/>
            <a:ext cx="2667000" cy="457200"/>
          </a:xfrm>
          <a:prstGeom prst="rect">
            <a:avLst/>
          </a:prstGeom>
          <a:noFill/>
          <a:ln w="9525">
            <a:noFill/>
            <a:miter lim="800000"/>
            <a:headEnd/>
            <a:tailEnd/>
          </a:ln>
        </p:spPr>
        <p:txBody>
          <a:bodyPr>
            <a:spAutoFit/>
          </a:bodyPr>
          <a:lstStyle/>
          <a:p>
            <a:pPr>
              <a:spcBef>
                <a:spcPct val="50000"/>
              </a:spcBef>
            </a:pPr>
            <a:r>
              <a:rPr lang="en-GB" dirty="0">
                <a:solidFill>
                  <a:schemeClr val="bg1"/>
                </a:solidFill>
              </a:rPr>
              <a:t>Wrong way </a:t>
            </a:r>
            <a:r>
              <a:rPr lang="en-GB" dirty="0" smtClean="0">
                <a:solidFill>
                  <a:schemeClr val="bg1"/>
                </a:solidFill>
              </a:rPr>
              <a:t>round ?</a:t>
            </a:r>
            <a:endParaRPr lang="en-GB" dirty="0">
              <a:solidFill>
                <a:schemeClr val="bg1"/>
              </a:solidFill>
            </a:endParaRPr>
          </a:p>
        </p:txBody>
      </p:sp>
      <p:sp>
        <p:nvSpPr>
          <p:cNvPr id="12293" name="Line 7"/>
          <p:cNvSpPr>
            <a:spLocks noChangeShapeType="1"/>
          </p:cNvSpPr>
          <p:nvPr/>
        </p:nvSpPr>
        <p:spPr bwMode="auto">
          <a:xfrm flipH="1" flipV="1">
            <a:off x="1828800" y="4953000"/>
            <a:ext cx="228600" cy="304800"/>
          </a:xfrm>
          <a:prstGeom prst="line">
            <a:avLst/>
          </a:prstGeom>
          <a:noFill/>
          <a:ln w="9525">
            <a:solidFill>
              <a:schemeClr val="tx1"/>
            </a:solidFill>
            <a:round/>
            <a:headEnd/>
            <a:tailEnd type="triangle" w="med" len="med"/>
          </a:ln>
        </p:spPr>
        <p:txBody>
          <a:bodyPr wrap="none"/>
          <a:lstStyle/>
          <a:p>
            <a:endParaRPr lang="en-GB"/>
          </a:p>
        </p:txBody>
      </p:sp>
      <p:sp>
        <p:nvSpPr>
          <p:cNvPr id="12294" name="Line 8"/>
          <p:cNvSpPr>
            <a:spLocks noChangeShapeType="1"/>
          </p:cNvSpPr>
          <p:nvPr/>
        </p:nvSpPr>
        <p:spPr bwMode="auto">
          <a:xfrm flipV="1">
            <a:off x="3886200" y="4876800"/>
            <a:ext cx="3048000" cy="533400"/>
          </a:xfrm>
          <a:prstGeom prst="line">
            <a:avLst/>
          </a:prstGeom>
          <a:noFill/>
          <a:ln w="9525">
            <a:solidFill>
              <a:schemeClr val="tx1"/>
            </a:solidFill>
            <a:round/>
            <a:headEnd/>
            <a:tailEnd type="triangle" w="med" len="med"/>
          </a:ln>
        </p:spPr>
        <p:txBody>
          <a:bodyPr wrap="none"/>
          <a:lstStyle/>
          <a:p>
            <a:endParaRPr lang="en-GB"/>
          </a:p>
        </p:txBody>
      </p:sp>
      <p:sp>
        <p:nvSpPr>
          <p:cNvPr id="12295" name="Text Box 9"/>
          <p:cNvSpPr txBox="1">
            <a:spLocks noChangeArrowheads="1"/>
          </p:cNvSpPr>
          <p:nvPr/>
        </p:nvSpPr>
        <p:spPr bwMode="auto">
          <a:xfrm>
            <a:off x="1828800" y="5791200"/>
            <a:ext cx="1295400" cy="457200"/>
          </a:xfrm>
          <a:prstGeom prst="rect">
            <a:avLst/>
          </a:prstGeom>
          <a:noFill/>
          <a:ln w="9525">
            <a:noFill/>
            <a:miter lim="800000"/>
            <a:headEnd/>
            <a:tailEnd/>
          </a:ln>
        </p:spPr>
        <p:txBody>
          <a:bodyPr>
            <a:spAutoFit/>
          </a:bodyPr>
          <a:lstStyle/>
          <a:p>
            <a:pPr>
              <a:spcBef>
                <a:spcPct val="50000"/>
              </a:spcBef>
            </a:pPr>
            <a:r>
              <a:rPr lang="en-GB">
                <a:solidFill>
                  <a:schemeClr val="bg2"/>
                </a:solidFill>
              </a:rPr>
              <a:t>437.790</a:t>
            </a:r>
          </a:p>
        </p:txBody>
      </p:sp>
      <p:sp>
        <p:nvSpPr>
          <p:cNvPr id="12296" name="Text Box 11"/>
          <p:cNvSpPr txBox="1">
            <a:spLocks noChangeArrowheads="1"/>
          </p:cNvSpPr>
          <p:nvPr/>
        </p:nvSpPr>
        <p:spPr bwMode="auto">
          <a:xfrm>
            <a:off x="6019800" y="5791200"/>
            <a:ext cx="1219200" cy="457200"/>
          </a:xfrm>
          <a:prstGeom prst="rect">
            <a:avLst/>
          </a:prstGeom>
          <a:noFill/>
          <a:ln w="9525">
            <a:noFill/>
            <a:miter lim="800000"/>
            <a:headEnd/>
            <a:tailEnd/>
          </a:ln>
        </p:spPr>
        <p:txBody>
          <a:bodyPr>
            <a:spAutoFit/>
          </a:bodyPr>
          <a:lstStyle/>
          <a:p>
            <a:pPr>
              <a:spcBef>
                <a:spcPct val="50000"/>
              </a:spcBef>
            </a:pPr>
            <a:r>
              <a:rPr lang="en-GB">
                <a:solidFill>
                  <a:schemeClr val="bg2"/>
                </a:solidFill>
              </a:rPr>
              <a:t>437.810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smtClean="0"/>
              <a:t>Doppler Correction </a:t>
            </a:r>
            <a:endParaRPr lang="en-GB" dirty="0"/>
          </a:p>
        </p:txBody>
      </p:sp>
      <p:sp>
        <p:nvSpPr>
          <p:cNvPr id="13315" name="Rectangle 3"/>
          <p:cNvSpPr>
            <a:spLocks noChangeArrowheads="1"/>
          </p:cNvSpPr>
          <p:nvPr/>
        </p:nvSpPr>
        <p:spPr bwMode="auto">
          <a:xfrm>
            <a:off x="1000125" y="1785938"/>
            <a:ext cx="7858125" cy="4894262"/>
          </a:xfrm>
          <a:prstGeom prst="rect">
            <a:avLst/>
          </a:prstGeom>
          <a:noFill/>
          <a:ln w="9525">
            <a:noFill/>
            <a:miter lim="800000"/>
            <a:headEnd/>
            <a:tailEnd/>
          </a:ln>
        </p:spPr>
        <p:txBody>
          <a:bodyPr>
            <a:spAutoFit/>
          </a:bodyPr>
          <a:lstStyle/>
          <a:p>
            <a:r>
              <a:rPr lang="en-GB"/>
              <a:t>There </a:t>
            </a:r>
            <a:r>
              <a:rPr lang="en-GB" b="1" i="1"/>
              <a:t>is</a:t>
            </a:r>
            <a:r>
              <a:rPr lang="en-GB"/>
              <a:t> a simple rule that works. Well, it’s simple to state, but not simple to use. The One True Rule: tune </a:t>
            </a:r>
            <a:r>
              <a:rPr lang="en-GB" i="1"/>
              <a:t>both</a:t>
            </a:r>
            <a:r>
              <a:rPr lang="en-GB"/>
              <a:t> the transmitter and the receiver to achieve a constant frequency </a:t>
            </a:r>
            <a:r>
              <a:rPr lang="en-GB" b="1" i="1"/>
              <a:t>at the satellite</a:t>
            </a:r>
            <a:r>
              <a:rPr lang="en-GB"/>
              <a:t>. If everybody did this, there would be no problem with everybody staying together on the same frequency, and there would be no drift through the passband. Nobody would drift off the end of the transponder. Unfortunately, the only way to perform this kind of tuning is by computer control. The computer can use the same Keplerian orbit model that predicts where to point the antennas to predict the Doppler shift </a:t>
            </a:r>
            <a:r>
              <a:rPr lang="en-GB" i="1"/>
              <a:t>for his/her location</a:t>
            </a:r>
            <a:r>
              <a:rPr lang="en-GB"/>
              <a:t>. The computer can then make continuous small adjustments to both the transmit frequency and the receive frequency, to compensate for the predicted Doppler.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defRPr/>
            </a:pPr>
            <a:r>
              <a:rPr lang="en-GB" smtClean="0"/>
              <a:t>VO52 India’s SAT</a:t>
            </a:r>
          </a:p>
        </p:txBody>
      </p:sp>
      <p:pic>
        <p:nvPicPr>
          <p:cNvPr id="14339" name="Picture 4"/>
          <p:cNvPicPr>
            <a:picLocks noChangeAspect="1" noChangeArrowheads="1"/>
          </p:cNvPicPr>
          <p:nvPr/>
        </p:nvPicPr>
        <p:blipFill>
          <a:blip r:embed="rId3" cstate="print"/>
          <a:srcRect/>
          <a:stretch>
            <a:fillRect/>
          </a:stretch>
        </p:blipFill>
        <p:spPr bwMode="auto">
          <a:xfrm>
            <a:off x="6019800" y="1600200"/>
            <a:ext cx="1905000" cy="1952625"/>
          </a:xfrm>
          <a:prstGeom prst="rect">
            <a:avLst/>
          </a:prstGeom>
          <a:noFill/>
          <a:ln w="9525">
            <a:noFill/>
            <a:miter lim="800000"/>
            <a:headEnd/>
            <a:tailEnd/>
          </a:ln>
        </p:spPr>
      </p:pic>
      <p:sp>
        <p:nvSpPr>
          <p:cNvPr id="14340" name="Text Box 5"/>
          <p:cNvSpPr txBox="1">
            <a:spLocks noChangeArrowheads="1"/>
          </p:cNvSpPr>
          <p:nvPr/>
        </p:nvSpPr>
        <p:spPr bwMode="auto">
          <a:xfrm>
            <a:off x="533400" y="2133600"/>
            <a:ext cx="4876800" cy="2100263"/>
          </a:xfrm>
          <a:prstGeom prst="rect">
            <a:avLst/>
          </a:prstGeom>
          <a:noFill/>
          <a:ln w="9525">
            <a:noFill/>
            <a:miter lim="800000"/>
            <a:headEnd/>
            <a:tailEnd/>
          </a:ln>
        </p:spPr>
        <p:txBody>
          <a:bodyPr>
            <a:spAutoFit/>
          </a:bodyPr>
          <a:lstStyle/>
          <a:p>
            <a:pPr>
              <a:spcBef>
                <a:spcPct val="50000"/>
              </a:spcBef>
            </a:pPr>
            <a:r>
              <a:rPr lang="en-GB"/>
              <a:t>Voice uplink on 145 down 435</a:t>
            </a:r>
          </a:p>
          <a:p>
            <a:pPr>
              <a:spcBef>
                <a:spcPct val="50000"/>
              </a:spcBef>
            </a:pPr>
            <a:r>
              <a:rPr lang="en-GB"/>
              <a:t>Sun Synchronous polar orbit</a:t>
            </a:r>
          </a:p>
          <a:p>
            <a:pPr>
              <a:spcBef>
                <a:spcPct val="50000"/>
              </a:spcBef>
            </a:pPr>
            <a:r>
              <a:rPr lang="en-GB"/>
              <a:t>632 km altitude </a:t>
            </a:r>
          </a:p>
          <a:p>
            <a:pPr>
              <a:spcBef>
                <a:spcPct val="50000"/>
              </a:spcBef>
            </a:pPr>
            <a:r>
              <a:rPr lang="en-GB"/>
              <a:t>G4VSS contacts on this Sat</a:t>
            </a:r>
          </a:p>
        </p:txBody>
      </p:sp>
      <p:sp>
        <p:nvSpPr>
          <p:cNvPr id="14341" name="Text Box 6"/>
          <p:cNvSpPr txBox="1">
            <a:spLocks noChangeArrowheads="1"/>
          </p:cNvSpPr>
          <p:nvPr/>
        </p:nvSpPr>
        <p:spPr bwMode="auto">
          <a:xfrm>
            <a:off x="685800" y="5029200"/>
            <a:ext cx="3352800" cy="457200"/>
          </a:xfrm>
          <a:prstGeom prst="rect">
            <a:avLst/>
          </a:prstGeom>
          <a:noFill/>
          <a:ln w="9525">
            <a:noFill/>
            <a:miter lim="800000"/>
            <a:headEnd/>
            <a:tailEnd/>
          </a:ln>
        </p:spPr>
        <p:txBody>
          <a:bodyPr>
            <a:spAutoFit/>
          </a:bodyPr>
          <a:lstStyle/>
          <a:p>
            <a:pPr>
              <a:spcBef>
                <a:spcPct val="50000"/>
              </a:spcBef>
            </a:pPr>
            <a:r>
              <a:rPr lang="en-GB"/>
              <a:t>Next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5" name="Rectangle 5"/>
          <p:cNvSpPr>
            <a:spLocks noGrp="1" noChangeArrowheads="1"/>
          </p:cNvSpPr>
          <p:nvPr>
            <p:ph type="title"/>
          </p:nvPr>
        </p:nvSpPr>
        <p:spPr>
          <a:xfrm>
            <a:off x="685800" y="228600"/>
            <a:ext cx="7772400" cy="1143000"/>
          </a:xfrm>
        </p:spPr>
        <p:txBody>
          <a:bodyPr/>
          <a:lstStyle/>
          <a:p>
            <a:pPr eaLnBrk="1" hangingPunct="1">
              <a:defRPr/>
            </a:pPr>
            <a:r>
              <a:rPr lang="en-GB" smtClean="0"/>
              <a:t>G4VSS Contacts on Hamsat VO52</a:t>
            </a:r>
          </a:p>
        </p:txBody>
      </p:sp>
      <p:pic>
        <p:nvPicPr>
          <p:cNvPr id="56326" name="Picture 6" descr="C:\Documents and Settings\Radio SHack\Desktop\DSCF1633.JPG"/>
          <p:cNvPicPr>
            <a:picLocks noChangeAspect="1" noChangeArrowheads="1"/>
          </p:cNvPicPr>
          <p:nvPr/>
        </p:nvPicPr>
        <p:blipFill>
          <a:blip r:embed="rId4" cstate="print"/>
          <a:srcRect/>
          <a:stretch>
            <a:fillRect/>
          </a:stretch>
        </p:blipFill>
        <p:spPr bwMode="auto">
          <a:xfrm>
            <a:off x="1143000" y="1371600"/>
            <a:ext cx="7239000" cy="5429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6325"/>
                                        </p:tgtEl>
                                        <p:attrNameLst>
                                          <p:attrName>style.visibility</p:attrName>
                                        </p:attrNameLst>
                                      </p:cBhvr>
                                      <p:to>
                                        <p:strVal val="visible"/>
                                      </p:to>
                                    </p:set>
                                    <p:anim calcmode="lin" valueType="num">
                                      <p:cBhvr additive="base">
                                        <p:cTn id="7" dur="500" fill="hold"/>
                                        <p:tgtEl>
                                          <p:spTgt spid="56325"/>
                                        </p:tgtEl>
                                        <p:attrNameLst>
                                          <p:attrName>ppt_x</p:attrName>
                                        </p:attrNameLst>
                                      </p:cBhvr>
                                      <p:tavLst>
                                        <p:tav tm="0">
                                          <p:val>
                                            <p:strVal val="0-#ppt_w/2"/>
                                          </p:val>
                                        </p:tav>
                                        <p:tav tm="100000">
                                          <p:val>
                                            <p:strVal val="#ppt_x"/>
                                          </p:val>
                                        </p:tav>
                                      </p:tavLst>
                                    </p:anim>
                                    <p:anim calcmode="lin" valueType="num">
                                      <p:cBhvr additive="base">
                                        <p:cTn id="8" dur="500" fill="hold"/>
                                        <p:tgtEl>
                                          <p:spTgt spid="563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56326"/>
                                        </p:tgtEl>
                                        <p:attrNameLst>
                                          <p:attrName>style.visibility</p:attrName>
                                        </p:attrNameLst>
                                      </p:cBhvr>
                                      <p:to>
                                        <p:strVal val="visible"/>
                                      </p:to>
                                    </p:set>
                                    <p:anim calcmode="lin" valueType="num">
                                      <p:cBhvr>
                                        <p:cTn id="12" dur="1000" fill="hold"/>
                                        <p:tgtEl>
                                          <p:spTgt spid="56326"/>
                                        </p:tgtEl>
                                        <p:attrNameLst>
                                          <p:attrName>ppt_w</p:attrName>
                                        </p:attrNameLst>
                                      </p:cBhvr>
                                      <p:tavLst>
                                        <p:tav tm="0">
                                          <p:val>
                                            <p:fltVal val="0"/>
                                          </p:val>
                                        </p:tav>
                                        <p:tav tm="100000">
                                          <p:val>
                                            <p:strVal val="#ppt_w"/>
                                          </p:val>
                                        </p:tav>
                                      </p:tavLst>
                                    </p:anim>
                                    <p:anim calcmode="lin" valueType="num">
                                      <p:cBhvr>
                                        <p:cTn id="13" dur="1000" fill="hold"/>
                                        <p:tgtEl>
                                          <p:spTgt spid="56326"/>
                                        </p:tgtEl>
                                        <p:attrNameLst>
                                          <p:attrName>ppt_h</p:attrName>
                                        </p:attrNameLst>
                                      </p:cBhvr>
                                      <p:tavLst>
                                        <p:tav tm="0">
                                          <p:val>
                                            <p:fltVal val="0"/>
                                          </p:val>
                                        </p:tav>
                                        <p:tav tm="100000">
                                          <p:val>
                                            <p:strVal val="#ppt_h"/>
                                          </p:val>
                                        </p:tav>
                                      </p:tavLst>
                                    </p:anim>
                                    <p:anim calcmode="lin" valueType="num">
                                      <p:cBhvr>
                                        <p:cTn id="14" dur="1000" fill="hold"/>
                                        <p:tgtEl>
                                          <p:spTgt spid="563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5632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0"/>
                                            </p:cond>
                                          </p:stCondLst>
                                          <p:endCondLst>
                                            <p:cond evt="onStopAudio" delay="0">
                                              <p:tgtEl>
                                                <p:sldTgt/>
                                              </p:tgtEl>
                                            </p:cond>
                                          </p:endCondLst>
                                        </p:cTn>
                                        <p:tgtEl>
                                          <p:sndTgt r:embed="rId3" name="sat contact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defRPr/>
            </a:pPr>
            <a:r>
              <a:rPr lang="en-GB" smtClean="0"/>
              <a:t>Software</a:t>
            </a:r>
          </a:p>
        </p:txBody>
      </p:sp>
      <p:sp>
        <p:nvSpPr>
          <p:cNvPr id="16387" name="Text Box 3"/>
          <p:cNvSpPr txBox="1">
            <a:spLocks noChangeArrowheads="1"/>
          </p:cNvSpPr>
          <p:nvPr/>
        </p:nvSpPr>
        <p:spPr bwMode="auto">
          <a:xfrm>
            <a:off x="838200" y="1905000"/>
            <a:ext cx="7239000" cy="457200"/>
          </a:xfrm>
          <a:prstGeom prst="rect">
            <a:avLst/>
          </a:prstGeom>
          <a:noFill/>
          <a:ln w="9525">
            <a:noFill/>
            <a:miter lim="800000"/>
            <a:headEnd/>
            <a:tailEnd/>
          </a:ln>
        </p:spPr>
        <p:txBody>
          <a:bodyPr>
            <a:spAutoFit/>
          </a:bodyPr>
          <a:lstStyle/>
          <a:p>
            <a:pPr>
              <a:spcBef>
                <a:spcPct val="50000"/>
              </a:spcBef>
            </a:pPr>
            <a:endParaRPr lang="en-US"/>
          </a:p>
        </p:txBody>
      </p:sp>
      <p:sp>
        <p:nvSpPr>
          <p:cNvPr id="16388" name="Rectangle 4"/>
          <p:cNvSpPr>
            <a:spLocks noChangeArrowheads="1"/>
          </p:cNvSpPr>
          <p:nvPr/>
        </p:nvSpPr>
        <p:spPr bwMode="auto">
          <a:xfrm>
            <a:off x="2286000" y="2773363"/>
            <a:ext cx="4572000" cy="3506787"/>
          </a:xfrm>
          <a:prstGeom prst="rect">
            <a:avLst/>
          </a:prstGeom>
          <a:noFill/>
          <a:ln w="9525">
            <a:noFill/>
            <a:miter lim="800000"/>
            <a:headEnd/>
            <a:tailEnd/>
          </a:ln>
        </p:spPr>
        <p:txBody>
          <a:bodyPr>
            <a:spAutoFit/>
          </a:bodyPr>
          <a:lstStyle/>
          <a:p>
            <a:pPr>
              <a:spcBef>
                <a:spcPct val="50000"/>
              </a:spcBef>
              <a:buClr>
                <a:schemeClr val="accent2"/>
              </a:buClr>
              <a:buSzPct val="80000"/>
              <a:buFont typeface="Wingdings" pitchFamily="2" charset="2"/>
              <a:buChar char="l"/>
            </a:pPr>
            <a:r>
              <a:rPr lang="en-GB" sz="3200"/>
              <a:t> Nova</a:t>
            </a:r>
          </a:p>
          <a:p>
            <a:pPr>
              <a:spcBef>
                <a:spcPct val="50000"/>
              </a:spcBef>
              <a:buClr>
                <a:schemeClr val="accent2"/>
              </a:buClr>
              <a:buSzPct val="80000"/>
              <a:buFont typeface="Wingdings" pitchFamily="2" charset="2"/>
              <a:buChar char="l"/>
            </a:pPr>
            <a:r>
              <a:rPr lang="en-GB" sz="3200"/>
              <a:t> SatPC32</a:t>
            </a:r>
          </a:p>
          <a:p>
            <a:pPr>
              <a:spcBef>
                <a:spcPct val="50000"/>
              </a:spcBef>
              <a:buClr>
                <a:schemeClr val="accent2"/>
              </a:buClr>
              <a:buSzPct val="80000"/>
              <a:buFont typeface="Wingdings" pitchFamily="2" charset="2"/>
              <a:buChar char="l"/>
            </a:pPr>
            <a:r>
              <a:rPr lang="en-GB" sz="3200"/>
              <a:t> wisp</a:t>
            </a:r>
          </a:p>
          <a:p>
            <a:pPr>
              <a:spcBef>
                <a:spcPct val="50000"/>
              </a:spcBef>
              <a:buClr>
                <a:schemeClr val="accent2"/>
              </a:buClr>
              <a:buSzPct val="80000"/>
              <a:buFont typeface="Wingdings" pitchFamily="2" charset="2"/>
              <a:buChar char="l"/>
            </a:pPr>
            <a:endParaRPr lang="en-GB" sz="3200"/>
          </a:p>
          <a:p>
            <a:pPr>
              <a:spcBef>
                <a:spcPct val="50000"/>
              </a:spcBef>
              <a:buClr>
                <a:schemeClr val="accent2"/>
              </a:buClr>
              <a:buSzPct val="80000"/>
              <a:buFont typeface="Wingdings" pitchFamily="2" charset="2"/>
              <a:buChar char="l"/>
            </a:pPr>
            <a:endParaRPr lang="en-GB" sz="3200"/>
          </a:p>
        </p:txBody>
      </p:sp>
      <p:pic>
        <p:nvPicPr>
          <p:cNvPr id="16389" name="Picture 5"/>
          <p:cNvPicPr>
            <a:picLocks noChangeAspect="1" noChangeArrowheads="1"/>
          </p:cNvPicPr>
          <p:nvPr/>
        </p:nvPicPr>
        <p:blipFill>
          <a:blip r:embed="rId3" cstate="print"/>
          <a:srcRect r="3999" b="3999"/>
          <a:stretch>
            <a:fillRect/>
          </a:stretch>
        </p:blipFill>
        <p:spPr bwMode="auto">
          <a:xfrm>
            <a:off x="4267200" y="2133600"/>
            <a:ext cx="4724400" cy="35433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defRPr/>
            </a:pPr>
            <a:r>
              <a:rPr lang="en-GB" smtClean="0"/>
              <a:t>Hardware</a:t>
            </a:r>
          </a:p>
        </p:txBody>
      </p:sp>
      <p:sp>
        <p:nvSpPr>
          <p:cNvPr id="17411" name="Rectangle 3"/>
          <p:cNvSpPr>
            <a:spLocks noGrp="1" noChangeArrowheads="1"/>
          </p:cNvSpPr>
          <p:nvPr>
            <p:ph type="body" idx="1"/>
          </p:nvPr>
        </p:nvSpPr>
        <p:spPr/>
        <p:txBody>
          <a:bodyPr/>
          <a:lstStyle/>
          <a:p>
            <a:pPr eaLnBrk="1" hangingPunct="1"/>
            <a:r>
              <a:rPr lang="en-GB" smtClean="0"/>
              <a:t>Radio’s Satellite equiped</a:t>
            </a:r>
          </a:p>
          <a:p>
            <a:pPr eaLnBrk="1" hangingPunct="1"/>
            <a:r>
              <a:rPr lang="en-GB" smtClean="0"/>
              <a:t>IC 910</a:t>
            </a:r>
          </a:p>
          <a:p>
            <a:pPr eaLnBrk="1" hangingPunct="1"/>
            <a:r>
              <a:rPr lang="en-GB" smtClean="0"/>
              <a:t>TS 2000</a:t>
            </a:r>
          </a:p>
          <a:p>
            <a:pPr eaLnBrk="1" hangingPunct="1"/>
            <a:r>
              <a:rPr lang="en-GB" smtClean="0"/>
              <a:t>Ft 847</a:t>
            </a:r>
          </a:p>
          <a:p>
            <a:pPr eaLnBrk="1" hangingPunct="1"/>
            <a:r>
              <a:rPr lang="en-GB" smtClean="0"/>
              <a:t>Tmd 700 for Pkt plus  fm sats</a:t>
            </a:r>
          </a:p>
          <a:p>
            <a:pPr eaLnBrk="1" hangingPunct="1"/>
            <a:r>
              <a:rPr lang="en-GB" smtClean="0"/>
              <a:t>Many separates ft 480 780 etc</a:t>
            </a:r>
          </a:p>
          <a:p>
            <a:pPr eaLnBrk="1" hangingPunct="1">
              <a:buFont typeface="Wingdings" pitchFamily="2" charset="2"/>
              <a:buNone/>
            </a:pPr>
            <a:endParaRPr lang="en-GB" smtClean="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defRPr/>
            </a:pPr>
            <a:r>
              <a:rPr lang="en-GB" smtClean="0"/>
              <a:t>Antennas</a:t>
            </a:r>
          </a:p>
        </p:txBody>
      </p:sp>
      <p:pic>
        <p:nvPicPr>
          <p:cNvPr id="18435" name="Picture 3" descr="C:\Documents and Settings\Radio SHack\My Documents\My Pictures\pe1oig.jpg"/>
          <p:cNvPicPr>
            <a:picLocks noChangeAspect="1" noChangeArrowheads="1"/>
          </p:cNvPicPr>
          <p:nvPr/>
        </p:nvPicPr>
        <p:blipFill>
          <a:blip r:embed="rId3" cstate="print"/>
          <a:srcRect/>
          <a:stretch>
            <a:fillRect/>
          </a:stretch>
        </p:blipFill>
        <p:spPr bwMode="auto">
          <a:xfrm>
            <a:off x="0" y="1371600"/>
            <a:ext cx="2514600" cy="2155825"/>
          </a:xfrm>
          <a:prstGeom prst="rect">
            <a:avLst/>
          </a:prstGeom>
          <a:noFill/>
          <a:ln w="9525">
            <a:noFill/>
            <a:miter lim="800000"/>
            <a:headEnd/>
            <a:tailEnd/>
          </a:ln>
        </p:spPr>
      </p:pic>
      <p:sp>
        <p:nvSpPr>
          <p:cNvPr id="18436" name="Text Box 4"/>
          <p:cNvSpPr txBox="1">
            <a:spLocks noChangeArrowheads="1"/>
          </p:cNvSpPr>
          <p:nvPr/>
        </p:nvSpPr>
        <p:spPr bwMode="auto">
          <a:xfrm>
            <a:off x="2895600" y="3124200"/>
            <a:ext cx="1295400" cy="457200"/>
          </a:xfrm>
          <a:prstGeom prst="rect">
            <a:avLst/>
          </a:prstGeom>
          <a:noFill/>
          <a:ln w="9525">
            <a:noFill/>
            <a:miter lim="800000"/>
            <a:headEnd/>
            <a:tailEnd/>
          </a:ln>
        </p:spPr>
        <p:txBody>
          <a:bodyPr>
            <a:spAutoFit/>
          </a:bodyPr>
          <a:lstStyle/>
          <a:p>
            <a:pPr>
              <a:spcBef>
                <a:spcPct val="50000"/>
              </a:spcBef>
            </a:pPr>
            <a:r>
              <a:rPr lang="en-GB"/>
              <a:t>PH7AT</a:t>
            </a:r>
          </a:p>
        </p:txBody>
      </p:sp>
      <p:pic>
        <p:nvPicPr>
          <p:cNvPr id="18437" name="Picture 5" descr="C:\Documents and Settings\Radio SHack\My Documents\My Pictures\dish2.jpg"/>
          <p:cNvPicPr>
            <a:picLocks noChangeAspect="1" noChangeArrowheads="1"/>
          </p:cNvPicPr>
          <p:nvPr/>
        </p:nvPicPr>
        <p:blipFill>
          <a:blip r:embed="rId4" cstate="print"/>
          <a:srcRect/>
          <a:stretch>
            <a:fillRect/>
          </a:stretch>
        </p:blipFill>
        <p:spPr bwMode="auto">
          <a:xfrm>
            <a:off x="5562600" y="1600200"/>
            <a:ext cx="2743200" cy="2057400"/>
          </a:xfrm>
          <a:prstGeom prst="rect">
            <a:avLst/>
          </a:prstGeom>
          <a:noFill/>
          <a:ln w="9525">
            <a:noFill/>
            <a:miter lim="800000"/>
            <a:headEnd/>
            <a:tailEnd/>
          </a:ln>
        </p:spPr>
      </p:pic>
      <p:pic>
        <p:nvPicPr>
          <p:cNvPr id="18438" name="Picture 6" descr="C:\Documents and Settings\Radio SHack\My Documents\My Pictures\shack hb9dsu.jpg"/>
          <p:cNvPicPr>
            <a:picLocks noChangeAspect="1" noChangeArrowheads="1"/>
          </p:cNvPicPr>
          <p:nvPr/>
        </p:nvPicPr>
        <p:blipFill>
          <a:blip r:embed="rId5" cstate="print"/>
          <a:srcRect/>
          <a:stretch>
            <a:fillRect/>
          </a:stretch>
        </p:blipFill>
        <p:spPr bwMode="auto">
          <a:xfrm>
            <a:off x="5410200" y="4144963"/>
            <a:ext cx="3733800" cy="2713037"/>
          </a:xfrm>
          <a:prstGeom prst="rect">
            <a:avLst/>
          </a:prstGeom>
          <a:noFill/>
          <a:ln w="9525">
            <a:noFill/>
            <a:miter lim="800000"/>
            <a:headEnd/>
            <a:tailEnd/>
          </a:ln>
        </p:spPr>
      </p:pic>
      <p:sp>
        <p:nvSpPr>
          <p:cNvPr id="18439" name="Text Box 7"/>
          <p:cNvSpPr txBox="1">
            <a:spLocks noChangeArrowheads="1"/>
          </p:cNvSpPr>
          <p:nvPr/>
        </p:nvSpPr>
        <p:spPr bwMode="auto">
          <a:xfrm>
            <a:off x="6248400" y="3733800"/>
            <a:ext cx="1371600" cy="457200"/>
          </a:xfrm>
          <a:prstGeom prst="rect">
            <a:avLst/>
          </a:prstGeom>
          <a:noFill/>
          <a:ln w="9525">
            <a:noFill/>
            <a:miter lim="800000"/>
            <a:headEnd/>
            <a:tailEnd/>
          </a:ln>
        </p:spPr>
        <p:txBody>
          <a:bodyPr>
            <a:spAutoFit/>
          </a:bodyPr>
          <a:lstStyle/>
          <a:p>
            <a:pPr>
              <a:spcBef>
                <a:spcPct val="50000"/>
              </a:spcBef>
            </a:pPr>
            <a:r>
              <a:rPr lang="en-GB"/>
              <a:t>HB9DSU</a:t>
            </a:r>
          </a:p>
        </p:txBody>
      </p:sp>
      <p:pic>
        <p:nvPicPr>
          <p:cNvPr id="18440" name="Picture 8" descr="C:\Documents and Settings\Radio SHack\My Documents\My Pictures\shack4.jpg"/>
          <p:cNvPicPr>
            <a:picLocks noChangeAspect="1" noChangeArrowheads="1"/>
          </p:cNvPicPr>
          <p:nvPr/>
        </p:nvPicPr>
        <p:blipFill>
          <a:blip r:embed="rId6" cstate="print"/>
          <a:srcRect/>
          <a:stretch>
            <a:fillRect/>
          </a:stretch>
        </p:blipFill>
        <p:spPr bwMode="auto">
          <a:xfrm>
            <a:off x="304800" y="3962400"/>
            <a:ext cx="3886200" cy="2584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defRPr/>
            </a:pPr>
            <a:r>
              <a:rPr lang="en-GB" smtClean="0"/>
              <a:t>G4FUN Satellite Equipped </a:t>
            </a:r>
          </a:p>
        </p:txBody>
      </p:sp>
      <p:pic>
        <p:nvPicPr>
          <p:cNvPr id="19459" name="Picture 4" descr="C:\Documents and Settings\Radio SHack\My Documents\My Pictures\fun13 gb4fun carlos.jpg"/>
          <p:cNvPicPr>
            <a:picLocks noChangeAspect="1" noChangeArrowheads="1"/>
          </p:cNvPicPr>
          <p:nvPr/>
        </p:nvPicPr>
        <p:blipFill>
          <a:blip r:embed="rId3" cstate="print"/>
          <a:srcRect/>
          <a:stretch>
            <a:fillRect/>
          </a:stretch>
        </p:blipFill>
        <p:spPr bwMode="auto">
          <a:xfrm>
            <a:off x="533400" y="1676400"/>
            <a:ext cx="3733800" cy="2836863"/>
          </a:xfrm>
          <a:prstGeom prst="rect">
            <a:avLst/>
          </a:prstGeom>
          <a:noFill/>
          <a:ln w="9525">
            <a:noFill/>
            <a:miter lim="800000"/>
            <a:headEnd/>
            <a:tailEnd/>
          </a:ln>
        </p:spPr>
      </p:pic>
      <p:sp>
        <p:nvSpPr>
          <p:cNvPr id="19460" name="Text Box 6"/>
          <p:cNvSpPr txBox="1">
            <a:spLocks noChangeArrowheads="1"/>
          </p:cNvSpPr>
          <p:nvPr/>
        </p:nvSpPr>
        <p:spPr bwMode="auto">
          <a:xfrm>
            <a:off x="685800" y="5181600"/>
            <a:ext cx="2590800" cy="1200150"/>
          </a:xfrm>
          <a:prstGeom prst="rect">
            <a:avLst/>
          </a:prstGeom>
          <a:noFill/>
          <a:ln w="9525">
            <a:noFill/>
            <a:miter lim="800000"/>
            <a:headEnd/>
            <a:tailEnd/>
          </a:ln>
        </p:spPr>
        <p:txBody>
          <a:bodyPr>
            <a:spAutoFit/>
          </a:bodyPr>
          <a:lstStyle/>
          <a:p>
            <a:pPr>
              <a:spcBef>
                <a:spcPct val="50000"/>
              </a:spcBef>
            </a:pPr>
            <a:r>
              <a:rPr lang="en-GB"/>
              <a:t>Carlos setting up antennas  on the old  GB4FUN</a:t>
            </a:r>
          </a:p>
        </p:txBody>
      </p:sp>
      <p:sp>
        <p:nvSpPr>
          <p:cNvPr id="19461" name="Text Box 7"/>
          <p:cNvSpPr txBox="1">
            <a:spLocks noChangeArrowheads="1"/>
          </p:cNvSpPr>
          <p:nvPr/>
        </p:nvSpPr>
        <p:spPr bwMode="auto">
          <a:xfrm>
            <a:off x="5572125" y="5429250"/>
            <a:ext cx="2438400" cy="1200150"/>
          </a:xfrm>
          <a:prstGeom prst="rect">
            <a:avLst/>
          </a:prstGeom>
          <a:noFill/>
          <a:ln w="9525">
            <a:noFill/>
            <a:miter lim="800000"/>
            <a:headEnd/>
            <a:tailEnd/>
          </a:ln>
        </p:spPr>
        <p:txBody>
          <a:bodyPr>
            <a:spAutoFit/>
          </a:bodyPr>
          <a:lstStyle/>
          <a:p>
            <a:pPr>
              <a:spcBef>
                <a:spcPct val="50000"/>
              </a:spcBef>
            </a:pPr>
            <a:r>
              <a:rPr lang="en-GB"/>
              <a:t>New  GB4FUN promoting  a new venture </a:t>
            </a:r>
          </a:p>
        </p:txBody>
      </p:sp>
      <p:pic>
        <p:nvPicPr>
          <p:cNvPr id="19462" name="Picture 6" descr="fun_cube_300.jpg"/>
          <p:cNvPicPr>
            <a:picLocks noChangeAspect="1"/>
          </p:cNvPicPr>
          <p:nvPr/>
        </p:nvPicPr>
        <p:blipFill>
          <a:blip r:embed="rId4" cstate="print"/>
          <a:srcRect/>
          <a:stretch>
            <a:fillRect/>
          </a:stretch>
        </p:blipFill>
        <p:spPr bwMode="auto">
          <a:xfrm>
            <a:off x="5286375" y="1714500"/>
            <a:ext cx="2857500" cy="3257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smtClean="0"/>
              <a:t>Future Satellites</a:t>
            </a:r>
            <a:endParaRPr lang="en-GB" dirty="0"/>
          </a:p>
        </p:txBody>
      </p:sp>
      <p:sp>
        <p:nvSpPr>
          <p:cNvPr id="20483" name="Content Placeholder 2"/>
          <p:cNvSpPr>
            <a:spLocks noGrp="1"/>
          </p:cNvSpPr>
          <p:nvPr>
            <p:ph idx="1"/>
          </p:nvPr>
        </p:nvSpPr>
        <p:spPr/>
        <p:txBody>
          <a:bodyPr/>
          <a:lstStyle/>
          <a:p>
            <a:r>
              <a:rPr lang="en-GB" sz="1800" smtClean="0"/>
              <a:t>FUN cube will carry a UHF to VHF linear transponder that will have up to 1 watt and which can be used by Radio Amateurs worldwide for SSB and CW communications. </a:t>
            </a:r>
            <a:br>
              <a:rPr lang="en-GB" sz="1800" smtClean="0"/>
            </a:br>
            <a:r>
              <a:rPr lang="en-GB" sz="1800" smtClean="0"/>
              <a:t>Measuring just 10 * 10 * 10 cm, and with a mass of less than 1kg, it will be the smallest ever satellite to carry a linear transponder and the choice of frequencies will enable Radio Amateurs to use their existing VO-52 or DO-64 station.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026"/>
          <p:cNvSpPr>
            <a:spLocks noGrp="1" noChangeArrowheads="1"/>
          </p:cNvSpPr>
          <p:nvPr>
            <p:ph type="title"/>
          </p:nvPr>
        </p:nvSpPr>
        <p:spPr/>
        <p:txBody>
          <a:bodyPr/>
          <a:lstStyle/>
          <a:p>
            <a:pPr eaLnBrk="1" hangingPunct="1">
              <a:defRPr/>
            </a:pPr>
            <a:r>
              <a:rPr lang="en-GB" smtClean="0"/>
              <a:t>The End</a:t>
            </a:r>
          </a:p>
        </p:txBody>
      </p:sp>
      <p:pic>
        <p:nvPicPr>
          <p:cNvPr id="21507" name="Picture 1030" descr="C:\Documents and Settings\mike\My Documents\My Pictures\2005_Dayton_banner.gif"/>
          <p:cNvPicPr>
            <a:picLocks noChangeAspect="1" noChangeArrowheads="1"/>
          </p:cNvPicPr>
          <p:nvPr/>
        </p:nvPicPr>
        <p:blipFill>
          <a:blip r:embed="rId2" cstate="print"/>
          <a:srcRect/>
          <a:stretch>
            <a:fillRect/>
          </a:stretch>
        </p:blipFill>
        <p:spPr bwMode="auto">
          <a:xfrm>
            <a:off x="1066800" y="2133600"/>
            <a:ext cx="6858000" cy="3703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defRPr/>
            </a:pPr>
            <a:r>
              <a:rPr lang="en-GB" sz="6600" smtClean="0"/>
              <a:t>Satellite's</a:t>
            </a:r>
          </a:p>
        </p:txBody>
      </p:sp>
      <p:sp>
        <p:nvSpPr>
          <p:cNvPr id="4099" name="Rectangle 3"/>
          <p:cNvSpPr>
            <a:spLocks noChangeArrowheads="1"/>
          </p:cNvSpPr>
          <p:nvPr/>
        </p:nvSpPr>
        <p:spPr bwMode="auto">
          <a:xfrm>
            <a:off x="4479925" y="3200400"/>
            <a:ext cx="2682875" cy="457200"/>
          </a:xfrm>
          <a:prstGeom prst="rect">
            <a:avLst/>
          </a:prstGeom>
          <a:noFill/>
          <a:ln w="9525">
            <a:noFill/>
            <a:miter lim="800000"/>
            <a:headEnd/>
            <a:tailEnd/>
          </a:ln>
        </p:spPr>
        <p:txBody>
          <a:bodyPr>
            <a:spAutoFit/>
          </a:bodyPr>
          <a:lstStyle/>
          <a:p>
            <a:endParaRPr lang="en-US"/>
          </a:p>
        </p:txBody>
      </p:sp>
      <p:pic>
        <p:nvPicPr>
          <p:cNvPr id="4100" name="Picture 4" descr="C:\Documents and Settings\Radio SHack\Desktop\p3d-kl.gif"/>
          <p:cNvPicPr>
            <a:picLocks noChangeAspect="1" noChangeArrowheads="1"/>
          </p:cNvPicPr>
          <p:nvPr/>
        </p:nvPicPr>
        <p:blipFill>
          <a:blip r:embed="rId3" cstate="print"/>
          <a:srcRect/>
          <a:stretch>
            <a:fillRect/>
          </a:stretch>
        </p:blipFill>
        <p:spPr bwMode="auto">
          <a:xfrm>
            <a:off x="457200" y="5334000"/>
            <a:ext cx="4846638" cy="1200150"/>
          </a:xfrm>
          <a:prstGeom prst="rect">
            <a:avLst/>
          </a:prstGeom>
          <a:noFill/>
          <a:ln w="9525">
            <a:noFill/>
            <a:miter lim="800000"/>
            <a:headEnd/>
            <a:tailEnd/>
          </a:ln>
        </p:spPr>
      </p:pic>
      <p:pic>
        <p:nvPicPr>
          <p:cNvPr id="4101" name="Picture 5" descr="C:\Documents and Settings\Radio SHack\Desktop\ao_21-kl.gif"/>
          <p:cNvPicPr>
            <a:picLocks noChangeAspect="1" noChangeArrowheads="1"/>
          </p:cNvPicPr>
          <p:nvPr/>
        </p:nvPicPr>
        <p:blipFill>
          <a:blip r:embed="rId4" cstate="print"/>
          <a:srcRect/>
          <a:stretch>
            <a:fillRect/>
          </a:stretch>
        </p:blipFill>
        <p:spPr bwMode="auto">
          <a:xfrm>
            <a:off x="7851775" y="3505200"/>
            <a:ext cx="1292225" cy="1314450"/>
          </a:xfrm>
          <a:prstGeom prst="rect">
            <a:avLst/>
          </a:prstGeom>
          <a:noFill/>
          <a:ln w="9525">
            <a:noFill/>
            <a:miter lim="800000"/>
            <a:headEnd/>
            <a:tailEnd/>
          </a:ln>
        </p:spPr>
      </p:pic>
      <p:pic>
        <p:nvPicPr>
          <p:cNvPr id="4102" name="Picture 6" descr="C:\Documents and Settings\Radio SHack\Desktop\ao_13-kl.gif"/>
          <p:cNvPicPr>
            <a:picLocks noChangeAspect="1" noChangeArrowheads="1"/>
          </p:cNvPicPr>
          <p:nvPr/>
        </p:nvPicPr>
        <p:blipFill>
          <a:blip r:embed="rId5" cstate="print"/>
          <a:srcRect/>
          <a:stretch>
            <a:fillRect/>
          </a:stretch>
        </p:blipFill>
        <p:spPr bwMode="auto">
          <a:xfrm>
            <a:off x="1295400" y="2895600"/>
            <a:ext cx="1428750" cy="1200150"/>
          </a:xfrm>
          <a:prstGeom prst="rect">
            <a:avLst/>
          </a:prstGeom>
          <a:noFill/>
          <a:ln w="9525">
            <a:noFill/>
            <a:miter lim="800000"/>
            <a:headEnd/>
            <a:tailEnd/>
          </a:ln>
        </p:spPr>
      </p:pic>
      <p:pic>
        <p:nvPicPr>
          <p:cNvPr id="4103" name="Picture 7" descr="Figure_05"/>
          <p:cNvPicPr>
            <a:picLocks noChangeAspect="1" noChangeArrowheads="1"/>
          </p:cNvPicPr>
          <p:nvPr/>
        </p:nvPicPr>
        <p:blipFill>
          <a:blip r:embed="rId6" cstate="print"/>
          <a:srcRect/>
          <a:stretch>
            <a:fillRect/>
          </a:stretch>
        </p:blipFill>
        <p:spPr bwMode="auto">
          <a:xfrm>
            <a:off x="4572000" y="2819400"/>
            <a:ext cx="990600" cy="1058863"/>
          </a:xfrm>
          <a:prstGeom prst="rect">
            <a:avLst/>
          </a:prstGeom>
          <a:noFill/>
          <a:ln w="9525">
            <a:noFill/>
            <a:miter lim="800000"/>
            <a:headEnd/>
            <a:tailEnd/>
          </a:ln>
        </p:spPr>
      </p:pic>
      <p:pic>
        <p:nvPicPr>
          <p:cNvPr id="4104" name="Picture 8"/>
          <p:cNvPicPr>
            <a:picLocks noChangeAspect="1" noChangeArrowheads="1"/>
          </p:cNvPicPr>
          <p:nvPr/>
        </p:nvPicPr>
        <p:blipFill>
          <a:blip r:embed="rId7" cstate="print"/>
          <a:srcRect/>
          <a:stretch>
            <a:fillRect/>
          </a:stretch>
        </p:blipFill>
        <p:spPr bwMode="auto">
          <a:xfrm>
            <a:off x="5943600" y="1828800"/>
            <a:ext cx="781050" cy="1019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616"/>
          <p:cNvSpPr>
            <a:spLocks noChangeArrowheads="1"/>
          </p:cNvSpPr>
          <p:nvPr/>
        </p:nvSpPr>
        <p:spPr bwMode="auto">
          <a:xfrm>
            <a:off x="4191000" y="2438400"/>
            <a:ext cx="1370013" cy="701675"/>
          </a:xfrm>
          <a:prstGeom prst="rect">
            <a:avLst/>
          </a:prstGeom>
          <a:noFill/>
          <a:ln w="9525">
            <a:noFill/>
            <a:miter lim="800000"/>
            <a:headEnd/>
            <a:tailEnd/>
          </a:ln>
        </p:spPr>
        <p:txBody>
          <a:bodyPr wrap="none">
            <a:spAutoFit/>
          </a:bodyPr>
          <a:lstStyle/>
          <a:p>
            <a:r>
              <a:rPr lang="en-GB" sz="4000">
                <a:hlinkClick r:id="rId3"/>
              </a:rPr>
              <a:t>amsat</a:t>
            </a:r>
            <a:endParaRPr lang="en-GB" sz="4000"/>
          </a:p>
        </p:txBody>
      </p:sp>
      <p:sp>
        <p:nvSpPr>
          <p:cNvPr id="5123" name="Text Box 2617"/>
          <p:cNvSpPr txBox="1">
            <a:spLocks noChangeArrowheads="1"/>
          </p:cNvSpPr>
          <p:nvPr/>
        </p:nvSpPr>
        <p:spPr bwMode="auto">
          <a:xfrm>
            <a:off x="136525" y="1717675"/>
            <a:ext cx="8702675" cy="457200"/>
          </a:xfrm>
          <a:prstGeom prst="rect">
            <a:avLst/>
          </a:prstGeom>
          <a:noFill/>
          <a:ln w="9525">
            <a:noFill/>
            <a:miter lim="800000"/>
            <a:headEnd/>
            <a:tailEnd/>
          </a:ln>
        </p:spPr>
        <p:txBody>
          <a:bodyPr>
            <a:spAutoFit/>
          </a:bodyPr>
          <a:lstStyle/>
          <a:p>
            <a:endParaRPr lang="en-US"/>
          </a:p>
        </p:txBody>
      </p:sp>
      <p:sp>
        <p:nvSpPr>
          <p:cNvPr id="5124" name="Text Box 2618"/>
          <p:cNvSpPr txBox="1">
            <a:spLocks noChangeArrowheads="1"/>
          </p:cNvSpPr>
          <p:nvPr/>
        </p:nvSpPr>
        <p:spPr bwMode="auto">
          <a:xfrm>
            <a:off x="381000" y="1752600"/>
            <a:ext cx="8610600" cy="519113"/>
          </a:xfrm>
          <a:prstGeom prst="rect">
            <a:avLst/>
          </a:prstGeom>
          <a:noFill/>
          <a:ln w="9525">
            <a:noFill/>
            <a:miter lim="800000"/>
            <a:headEnd/>
            <a:tailEnd/>
          </a:ln>
        </p:spPr>
        <p:txBody>
          <a:bodyPr>
            <a:spAutoFit/>
          </a:bodyPr>
          <a:lstStyle/>
          <a:p>
            <a:pPr algn="ctr">
              <a:spcBef>
                <a:spcPct val="50000"/>
              </a:spcBef>
            </a:pPr>
            <a:r>
              <a:rPr lang="en-GB" sz="2800"/>
              <a:t> Web Amsat NA website </a:t>
            </a:r>
          </a:p>
        </p:txBody>
      </p:sp>
      <p:sp>
        <p:nvSpPr>
          <p:cNvPr id="5125" name="Text Box 2620"/>
          <p:cNvSpPr txBox="1">
            <a:spLocks noChangeArrowheads="1"/>
          </p:cNvSpPr>
          <p:nvPr/>
        </p:nvSpPr>
        <p:spPr bwMode="auto">
          <a:xfrm>
            <a:off x="685800" y="3657600"/>
            <a:ext cx="7772400" cy="1311275"/>
          </a:xfrm>
          <a:prstGeom prst="rect">
            <a:avLst/>
          </a:prstGeom>
          <a:noFill/>
          <a:ln w="9525">
            <a:noFill/>
            <a:miter lim="800000"/>
            <a:headEnd/>
            <a:tailEnd/>
          </a:ln>
        </p:spPr>
        <p:txBody>
          <a:bodyPr>
            <a:spAutoFit/>
          </a:bodyPr>
          <a:lstStyle/>
          <a:p>
            <a:pPr algn="ctr">
              <a:spcBef>
                <a:spcPct val="50000"/>
              </a:spcBef>
            </a:pPr>
            <a:r>
              <a:rPr lang="en-GB" sz="3200"/>
              <a:t>A good place for reference </a:t>
            </a:r>
          </a:p>
          <a:p>
            <a:pPr algn="ctr">
              <a:spcBef>
                <a:spcPct val="50000"/>
              </a:spcBef>
            </a:pPr>
            <a:r>
              <a:rPr lang="en-GB" sz="3200"/>
              <a:t>Make a note.</a:t>
            </a:r>
          </a:p>
        </p:txBody>
      </p:sp>
      <p:sp>
        <p:nvSpPr>
          <p:cNvPr id="49725" name="Rectangle 2621"/>
          <p:cNvSpPr>
            <a:spLocks noGrp="1" noChangeArrowheads="1"/>
          </p:cNvSpPr>
          <p:nvPr>
            <p:ph type="title"/>
          </p:nvPr>
        </p:nvSpPr>
        <p:spPr/>
        <p:txBody>
          <a:bodyPr/>
          <a:lstStyle/>
          <a:p>
            <a:pPr eaLnBrk="1" hangingPunct="1">
              <a:defRPr/>
            </a:pPr>
            <a:r>
              <a:rPr lang="en-GB" smtClean="0"/>
              <a:t>Satellite Information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noChangeArrowheads="1"/>
          </p:cNvPicPr>
          <p:nvPr/>
        </p:nvPicPr>
        <p:blipFill>
          <a:blip r:embed="rId3" cstate="print"/>
          <a:srcRect/>
          <a:stretch>
            <a:fillRect/>
          </a:stretch>
        </p:blipFill>
        <p:spPr bwMode="auto">
          <a:xfrm>
            <a:off x="1219200" y="1600200"/>
            <a:ext cx="7219950" cy="4914900"/>
          </a:xfrm>
          <a:prstGeom prst="rect">
            <a:avLst/>
          </a:prstGeom>
          <a:noFill/>
          <a:ln w="9525">
            <a:noFill/>
            <a:miter lim="800000"/>
            <a:headEnd/>
            <a:tailEnd/>
          </a:ln>
        </p:spPr>
      </p:pic>
      <p:sp>
        <p:nvSpPr>
          <p:cNvPr id="6147" name="Line 4"/>
          <p:cNvSpPr>
            <a:spLocks noChangeShapeType="1"/>
          </p:cNvSpPr>
          <p:nvPr/>
        </p:nvSpPr>
        <p:spPr bwMode="auto">
          <a:xfrm flipV="1">
            <a:off x="5334000" y="1295400"/>
            <a:ext cx="1295400" cy="2667000"/>
          </a:xfrm>
          <a:prstGeom prst="line">
            <a:avLst/>
          </a:prstGeom>
          <a:noFill/>
          <a:ln w="9525">
            <a:solidFill>
              <a:schemeClr val="tx1"/>
            </a:solidFill>
            <a:round/>
            <a:headEnd/>
            <a:tailEnd/>
          </a:ln>
        </p:spPr>
        <p:txBody>
          <a:bodyPr wrap="none"/>
          <a:lstStyle/>
          <a:p>
            <a:endParaRPr lang="en-GB"/>
          </a:p>
        </p:txBody>
      </p:sp>
      <p:sp>
        <p:nvSpPr>
          <p:cNvPr id="6148" name="Text Box 5"/>
          <p:cNvSpPr txBox="1">
            <a:spLocks noChangeArrowheads="1"/>
          </p:cNvSpPr>
          <p:nvPr/>
        </p:nvSpPr>
        <p:spPr bwMode="auto">
          <a:xfrm>
            <a:off x="6172200" y="914400"/>
            <a:ext cx="990600" cy="457200"/>
          </a:xfrm>
          <a:prstGeom prst="rect">
            <a:avLst/>
          </a:prstGeom>
          <a:noFill/>
          <a:ln w="9525">
            <a:noFill/>
            <a:miter lim="800000"/>
            <a:headEnd/>
            <a:tailEnd/>
          </a:ln>
        </p:spPr>
        <p:txBody>
          <a:bodyPr>
            <a:spAutoFit/>
          </a:bodyPr>
          <a:lstStyle/>
          <a:p>
            <a:pPr>
              <a:spcBef>
                <a:spcPct val="50000"/>
              </a:spcBef>
            </a:pPr>
            <a:r>
              <a:rPr lang="en-GB"/>
              <a:t>pcsat2</a:t>
            </a:r>
          </a:p>
        </p:txBody>
      </p:sp>
      <p:sp>
        <p:nvSpPr>
          <p:cNvPr id="33799" name="Rectangle 7"/>
          <p:cNvSpPr>
            <a:spLocks noGrp="1" noChangeArrowheads="1"/>
          </p:cNvSpPr>
          <p:nvPr>
            <p:ph type="title" idx="4294967295"/>
          </p:nvPr>
        </p:nvSpPr>
        <p:spPr>
          <a:xfrm>
            <a:off x="609600" y="152400"/>
            <a:ext cx="7772400" cy="1143000"/>
          </a:xfrm>
        </p:spPr>
        <p:txBody>
          <a:bodyPr/>
          <a:lstStyle/>
          <a:p>
            <a:pPr eaLnBrk="1" hangingPunct="1">
              <a:defRPr/>
            </a:pPr>
            <a:r>
              <a:rPr lang="en-GB" smtClean="0"/>
              <a:t>ISS Pcsat 2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p:cNvPicPr>
            <a:picLocks noChangeAspect="1" noChangeArrowheads="1"/>
          </p:cNvPicPr>
          <p:nvPr/>
        </p:nvPicPr>
        <p:blipFill>
          <a:blip r:embed="rId3" cstate="print"/>
          <a:srcRect/>
          <a:stretch>
            <a:fillRect/>
          </a:stretch>
        </p:blipFill>
        <p:spPr bwMode="auto">
          <a:xfrm>
            <a:off x="381000" y="2092325"/>
            <a:ext cx="7010400" cy="4765675"/>
          </a:xfrm>
          <a:prstGeom prst="rect">
            <a:avLst/>
          </a:prstGeom>
          <a:noFill/>
          <a:ln w="9525">
            <a:noFill/>
            <a:miter lim="800000"/>
            <a:headEnd/>
            <a:tailEnd/>
          </a:ln>
        </p:spPr>
      </p:pic>
      <p:sp>
        <p:nvSpPr>
          <p:cNvPr id="7171" name="Line 4"/>
          <p:cNvSpPr>
            <a:spLocks noChangeShapeType="1"/>
          </p:cNvSpPr>
          <p:nvPr/>
        </p:nvSpPr>
        <p:spPr bwMode="auto">
          <a:xfrm flipV="1">
            <a:off x="2667000" y="1447800"/>
            <a:ext cx="4495800" cy="4267200"/>
          </a:xfrm>
          <a:prstGeom prst="line">
            <a:avLst/>
          </a:prstGeom>
          <a:noFill/>
          <a:ln w="9525">
            <a:solidFill>
              <a:schemeClr val="tx1"/>
            </a:solidFill>
            <a:round/>
            <a:headEnd/>
            <a:tailEnd/>
          </a:ln>
        </p:spPr>
        <p:txBody>
          <a:bodyPr wrap="none"/>
          <a:lstStyle/>
          <a:p>
            <a:endParaRPr lang="en-GB"/>
          </a:p>
        </p:txBody>
      </p:sp>
      <p:sp>
        <p:nvSpPr>
          <p:cNvPr id="7172" name="Text Box 5"/>
          <p:cNvSpPr txBox="1">
            <a:spLocks noChangeArrowheads="1"/>
          </p:cNvSpPr>
          <p:nvPr/>
        </p:nvSpPr>
        <p:spPr bwMode="auto">
          <a:xfrm>
            <a:off x="6781800" y="1219200"/>
            <a:ext cx="1143000" cy="457200"/>
          </a:xfrm>
          <a:prstGeom prst="rect">
            <a:avLst/>
          </a:prstGeom>
          <a:noFill/>
          <a:ln w="9525">
            <a:noFill/>
            <a:miter lim="800000"/>
            <a:headEnd/>
            <a:tailEnd/>
          </a:ln>
        </p:spPr>
        <p:txBody>
          <a:bodyPr>
            <a:spAutoFit/>
          </a:bodyPr>
          <a:lstStyle/>
          <a:p>
            <a:pPr>
              <a:spcBef>
                <a:spcPct val="50000"/>
              </a:spcBef>
            </a:pPr>
            <a:r>
              <a:rPr lang="en-GB"/>
              <a:t>PCSAT</a:t>
            </a:r>
          </a:p>
        </p:txBody>
      </p:sp>
      <p:sp>
        <p:nvSpPr>
          <p:cNvPr id="32775" name="Rectangle 7"/>
          <p:cNvSpPr>
            <a:spLocks noGrp="1" noChangeArrowheads="1"/>
          </p:cNvSpPr>
          <p:nvPr>
            <p:ph type="title"/>
          </p:nvPr>
        </p:nvSpPr>
        <p:spPr>
          <a:xfrm>
            <a:off x="533400" y="152400"/>
            <a:ext cx="7772400" cy="1143000"/>
          </a:xfrm>
        </p:spPr>
        <p:txBody>
          <a:bodyPr/>
          <a:lstStyle/>
          <a:p>
            <a:pPr eaLnBrk="1" hangingPunct="1">
              <a:defRPr/>
            </a:pPr>
            <a:r>
              <a:rPr lang="en-GB" smtClean="0"/>
              <a:t>Mounting point on ISS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152400"/>
            <a:ext cx="7772400" cy="1143000"/>
          </a:xfrm>
        </p:spPr>
        <p:txBody>
          <a:bodyPr/>
          <a:lstStyle/>
          <a:p>
            <a:pPr eaLnBrk="1" hangingPunct="1">
              <a:defRPr/>
            </a:pPr>
            <a:r>
              <a:rPr lang="en-GB" smtClean="0"/>
              <a:t>PCSAT 2 Telemetry</a:t>
            </a:r>
          </a:p>
        </p:txBody>
      </p:sp>
      <p:pic>
        <p:nvPicPr>
          <p:cNvPr id="8195" name="Picture 3"/>
          <p:cNvPicPr>
            <a:picLocks noChangeAspect="1" noChangeArrowheads="1"/>
          </p:cNvPicPr>
          <p:nvPr/>
        </p:nvPicPr>
        <p:blipFill>
          <a:blip r:embed="rId3" cstate="print"/>
          <a:srcRect/>
          <a:stretch>
            <a:fillRect/>
          </a:stretch>
        </p:blipFill>
        <p:spPr bwMode="auto">
          <a:xfrm>
            <a:off x="609600" y="1371600"/>
            <a:ext cx="7848600" cy="548640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0"/>
            <a:ext cx="7772400" cy="990600"/>
          </a:xfrm>
        </p:spPr>
        <p:txBody>
          <a:bodyPr/>
          <a:lstStyle/>
          <a:p>
            <a:pPr eaLnBrk="1" hangingPunct="1">
              <a:defRPr/>
            </a:pPr>
            <a:r>
              <a:rPr lang="en-GB" smtClean="0"/>
              <a:t>Raw Data</a:t>
            </a:r>
          </a:p>
        </p:txBody>
      </p:sp>
      <p:sp>
        <p:nvSpPr>
          <p:cNvPr id="9219" name="Text Box 3"/>
          <p:cNvSpPr txBox="1">
            <a:spLocks noChangeArrowheads="1"/>
          </p:cNvSpPr>
          <p:nvPr/>
        </p:nvSpPr>
        <p:spPr bwMode="auto">
          <a:xfrm>
            <a:off x="304800" y="990600"/>
            <a:ext cx="8534400" cy="5203825"/>
          </a:xfrm>
          <a:prstGeom prst="rect">
            <a:avLst/>
          </a:prstGeom>
          <a:noFill/>
          <a:ln w="9525">
            <a:noFill/>
            <a:miter lim="800000"/>
            <a:headEnd/>
            <a:tailEnd/>
          </a:ln>
        </p:spPr>
        <p:txBody>
          <a:bodyPr>
            <a:spAutoFit/>
          </a:bodyPr>
          <a:lstStyle/>
          <a:p>
            <a:pPr>
              <a:spcBef>
                <a:spcPct val="50000"/>
              </a:spcBef>
            </a:pPr>
            <a:r>
              <a:rPr lang="en-GB"/>
              <a:t>ISSTLM&gt;APRS1,SGATE,WIDE &lt;UI&gt;:</a:t>
            </a:r>
          </a:p>
          <a:p>
            <a:pPr>
              <a:spcBef>
                <a:spcPct val="50000"/>
              </a:spcBef>
            </a:pPr>
            <a:r>
              <a:rPr lang="en-GB"/>
              <a:t>&gt;Side B restored by ZL1AOX 2005 09 26 07:52z</a:t>
            </a:r>
          </a:p>
          <a:p>
            <a:pPr>
              <a:spcBef>
                <a:spcPct val="50000"/>
              </a:spcBef>
            </a:pPr>
            <a:r>
              <a:rPr lang="en-GB"/>
              <a:t>ISSTLM&gt;APRS,SGATE,WIDE &lt;UI&gt;:</a:t>
            </a:r>
          </a:p>
          <a:p>
            <a:pPr>
              <a:spcBef>
                <a:spcPct val="50000"/>
              </a:spcBef>
            </a:pPr>
            <a:r>
              <a:rPr lang="en-GB"/>
              <a:t>{TPJ6sTCYwya48oLJEeZ5MUTpQKA5YABpcAAA8AwQtMDAMMAGYhA2XPHmWyK2W7N2WgQmWhUmOchWM6hmKdh2HPiGKOh2GTiWBmimEciV6fi19Gi14FjFzSjV1s</a:t>
            </a:r>
          </a:p>
          <a:p>
            <a:pPr>
              <a:spcBef>
                <a:spcPct val="50000"/>
              </a:spcBef>
            </a:pPr>
            <a:r>
              <a:rPr lang="en-GB"/>
              <a:t>ISSTLM&gt;APRS,SGATE,WIDE &lt;UI&gt;:</a:t>
            </a:r>
          </a:p>
          <a:p>
            <a:pPr>
              <a:spcBef>
                <a:spcPct val="50000"/>
              </a:spcBef>
            </a:pPr>
            <a:r>
              <a:rPr lang="en-GB"/>
              <a:t>{TP73UeIUM+EUY+IEY+P0U+TUU8T0c8MEg8P0c6SUk6SUk2j0svcU8pEFEia1IbcVQUVVUNtVYGxFcAAlguCgAt/Bot4S4tC2Atc1ssT2MsgWMss2IrUWYrjGUr</a:t>
            </a:r>
          </a:p>
          <a:p>
            <a:pPr>
              <a:spcBef>
                <a:spcPct val="50000"/>
              </a:spcBef>
            </a:pPr>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0"/>
            <a:ext cx="7772400" cy="1143000"/>
          </a:xfrm>
        </p:spPr>
        <p:txBody>
          <a:bodyPr/>
          <a:lstStyle/>
          <a:p>
            <a:pPr eaLnBrk="1" hangingPunct="1">
              <a:defRPr/>
            </a:pPr>
            <a:r>
              <a:rPr lang="en-GB" smtClean="0"/>
              <a:t>APRS distribution</a:t>
            </a:r>
          </a:p>
        </p:txBody>
      </p:sp>
      <p:pic>
        <p:nvPicPr>
          <p:cNvPr id="10243" name="Picture 5" descr="C:\Documents and Settings\mike\My Documents\My Pictures\AMSAT-IS.gif"/>
          <p:cNvPicPr>
            <a:picLocks noChangeAspect="1" noChangeArrowheads="1"/>
          </p:cNvPicPr>
          <p:nvPr/>
        </p:nvPicPr>
        <p:blipFill>
          <a:blip r:embed="rId3" cstate="print"/>
          <a:srcRect/>
          <a:stretch>
            <a:fillRect/>
          </a:stretch>
        </p:blipFill>
        <p:spPr bwMode="auto">
          <a:xfrm>
            <a:off x="0" y="1066800"/>
            <a:ext cx="9144000" cy="552132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defRPr/>
            </a:pPr>
            <a:r>
              <a:rPr lang="en-GB" smtClean="0"/>
              <a:t>Oscar AO51</a:t>
            </a:r>
          </a:p>
        </p:txBody>
      </p:sp>
      <p:sp>
        <p:nvSpPr>
          <p:cNvPr id="11267" name="Rectangle 3"/>
          <p:cNvSpPr>
            <a:spLocks noGrp="1" noChangeArrowheads="1"/>
          </p:cNvSpPr>
          <p:nvPr>
            <p:ph type="body" idx="1"/>
          </p:nvPr>
        </p:nvSpPr>
        <p:spPr/>
        <p:txBody>
          <a:bodyPr/>
          <a:lstStyle/>
          <a:p>
            <a:pPr eaLnBrk="1" hangingPunct="1"/>
            <a:r>
              <a:rPr lang="en-GB" smtClean="0"/>
              <a:t>FM voice repeater</a:t>
            </a:r>
          </a:p>
          <a:p>
            <a:pPr eaLnBrk="1" hangingPunct="1"/>
            <a:r>
              <a:rPr lang="en-GB" smtClean="0"/>
              <a:t>PSK31</a:t>
            </a:r>
          </a:p>
          <a:p>
            <a:pPr eaLnBrk="1" hangingPunct="1"/>
            <a:r>
              <a:rPr lang="en-GB" smtClean="0"/>
              <a:t>Data 9k6 &amp; 38.400</a:t>
            </a:r>
          </a:p>
          <a:p>
            <a:pPr eaLnBrk="1" hangingPunct="1"/>
            <a:r>
              <a:rPr lang="en-GB" smtClean="0"/>
              <a:t>BBS</a:t>
            </a:r>
          </a:p>
          <a:p>
            <a:pPr eaLnBrk="1" hangingPunct="1"/>
            <a:r>
              <a:rPr lang="en-GB" smtClean="0"/>
              <a:t>Vhf 145Mhz </a:t>
            </a:r>
          </a:p>
          <a:p>
            <a:pPr eaLnBrk="1" hangingPunct="1"/>
            <a:r>
              <a:rPr lang="en-GB" smtClean="0"/>
              <a:t>Uhf 435 Mhz </a:t>
            </a:r>
          </a:p>
          <a:p>
            <a:pPr eaLnBrk="1" hangingPunct="1"/>
            <a:r>
              <a:rPr lang="en-GB" smtClean="0"/>
              <a:t>Shf 2401.200 Mhz</a:t>
            </a:r>
          </a:p>
        </p:txBody>
      </p:sp>
    </p:spTree>
  </p:cSld>
  <p:clrMapOvr>
    <a:masterClrMapping/>
  </p:clrMapOvr>
</p:sld>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Designs\Soaring.pot</Template>
  <TotalTime>4152</TotalTime>
  <Words>762</Words>
  <Application>Microsoft Office PowerPoint</Application>
  <PresentationFormat>On-screen Show (4:3)</PresentationFormat>
  <Paragraphs>118</Paragraphs>
  <Slides>19</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Times New Roman</vt:lpstr>
      <vt:lpstr>Arial</vt:lpstr>
      <vt:lpstr>Wingdings</vt:lpstr>
      <vt:lpstr>Soaring</vt:lpstr>
      <vt:lpstr>Satellites G4VSS</vt:lpstr>
      <vt:lpstr>Satellite's</vt:lpstr>
      <vt:lpstr>Satellite Information</vt:lpstr>
      <vt:lpstr>ISS Pcsat 2 </vt:lpstr>
      <vt:lpstr>Mounting point on ISS</vt:lpstr>
      <vt:lpstr>PCSAT 2 Telemetry</vt:lpstr>
      <vt:lpstr>Raw Data</vt:lpstr>
      <vt:lpstr>APRS distribution</vt:lpstr>
      <vt:lpstr>Oscar AO51</vt:lpstr>
      <vt:lpstr>Doppler</vt:lpstr>
      <vt:lpstr>Doppler Correction </vt:lpstr>
      <vt:lpstr>VO52 India’s SAT</vt:lpstr>
      <vt:lpstr>G4VSS Contacts on Hamsat VO52</vt:lpstr>
      <vt:lpstr>Software</vt:lpstr>
      <vt:lpstr>Hardware</vt:lpstr>
      <vt:lpstr>Antennas</vt:lpstr>
      <vt:lpstr>G4FUN Satellite Equipped </vt:lpstr>
      <vt:lpstr>Future Satellites</vt:lpstr>
      <vt:lpstr>The End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Satellites G4VSS</dc:title>
  <dc:creator>mike</dc:creator>
  <cp:lastModifiedBy>Mike</cp:lastModifiedBy>
  <cp:revision>26</cp:revision>
  <cp:lastPrinted>1601-01-01T00:00:00Z</cp:lastPrinted>
  <dcterms:created xsi:type="dcterms:W3CDTF">2005-08-22T10:19:51Z</dcterms:created>
  <dcterms:modified xsi:type="dcterms:W3CDTF">2009-11-22T14:52:41Z</dcterms:modified>
</cp:coreProperties>
</file>